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302" r:id="rId2"/>
    <p:sldId id="285" r:id="rId3"/>
    <p:sldId id="258" r:id="rId4"/>
    <p:sldId id="299" r:id="rId5"/>
    <p:sldId id="300" r:id="rId6"/>
    <p:sldId id="297" r:id="rId7"/>
    <p:sldId id="298" r:id="rId8"/>
    <p:sldId id="261" r:id="rId9"/>
    <p:sldId id="296" r:id="rId10"/>
    <p:sldId id="295" r:id="rId11"/>
    <p:sldId id="294" r:id="rId12"/>
    <p:sldId id="293" r:id="rId13"/>
    <p:sldId id="301" r:id="rId14"/>
    <p:sldId id="277" r:id="rId15"/>
    <p:sldId id="304" r:id="rId16"/>
    <p:sldId id="305" r:id="rId17"/>
  </p:sldIdLst>
  <p:sldSz cx="15124113" cy="10688638"/>
  <p:notesSz cx="6858000" cy="9144000"/>
  <p:defaultTextStyle>
    <a:defPPr>
      <a:defRPr lang="fr-FR"/>
    </a:defPPr>
    <a:lvl1pPr marL="0" algn="l" defTabSz="1474466" rtl="0" eaLnBrk="1" latinLnBrk="0" hangingPunct="1">
      <a:defRPr sz="2900" kern="1200">
        <a:solidFill>
          <a:schemeClr val="tx1"/>
        </a:solidFill>
        <a:latin typeface="+mn-lt"/>
        <a:ea typeface="+mn-ea"/>
        <a:cs typeface="+mn-cs"/>
      </a:defRPr>
    </a:lvl1pPr>
    <a:lvl2pPr marL="737233" algn="l" defTabSz="1474466" rtl="0" eaLnBrk="1" latinLnBrk="0" hangingPunct="1">
      <a:defRPr sz="2900" kern="1200">
        <a:solidFill>
          <a:schemeClr val="tx1"/>
        </a:solidFill>
        <a:latin typeface="+mn-lt"/>
        <a:ea typeface="+mn-ea"/>
        <a:cs typeface="+mn-cs"/>
      </a:defRPr>
    </a:lvl2pPr>
    <a:lvl3pPr marL="1474466" algn="l" defTabSz="1474466" rtl="0" eaLnBrk="1" latinLnBrk="0" hangingPunct="1">
      <a:defRPr sz="2900" kern="1200">
        <a:solidFill>
          <a:schemeClr val="tx1"/>
        </a:solidFill>
        <a:latin typeface="+mn-lt"/>
        <a:ea typeface="+mn-ea"/>
        <a:cs typeface="+mn-cs"/>
      </a:defRPr>
    </a:lvl3pPr>
    <a:lvl4pPr marL="2211699" algn="l" defTabSz="1474466" rtl="0" eaLnBrk="1" latinLnBrk="0" hangingPunct="1">
      <a:defRPr sz="2900" kern="1200">
        <a:solidFill>
          <a:schemeClr val="tx1"/>
        </a:solidFill>
        <a:latin typeface="+mn-lt"/>
        <a:ea typeface="+mn-ea"/>
        <a:cs typeface="+mn-cs"/>
      </a:defRPr>
    </a:lvl4pPr>
    <a:lvl5pPr marL="2948933" algn="l" defTabSz="1474466" rtl="0" eaLnBrk="1" latinLnBrk="0" hangingPunct="1">
      <a:defRPr sz="2900" kern="1200">
        <a:solidFill>
          <a:schemeClr val="tx1"/>
        </a:solidFill>
        <a:latin typeface="+mn-lt"/>
        <a:ea typeface="+mn-ea"/>
        <a:cs typeface="+mn-cs"/>
      </a:defRPr>
    </a:lvl5pPr>
    <a:lvl6pPr marL="3686163" algn="l" defTabSz="1474466" rtl="0" eaLnBrk="1" latinLnBrk="0" hangingPunct="1">
      <a:defRPr sz="2900" kern="1200">
        <a:solidFill>
          <a:schemeClr val="tx1"/>
        </a:solidFill>
        <a:latin typeface="+mn-lt"/>
        <a:ea typeface="+mn-ea"/>
        <a:cs typeface="+mn-cs"/>
      </a:defRPr>
    </a:lvl6pPr>
    <a:lvl7pPr marL="4423397" algn="l" defTabSz="1474466" rtl="0" eaLnBrk="1" latinLnBrk="0" hangingPunct="1">
      <a:defRPr sz="2900" kern="1200">
        <a:solidFill>
          <a:schemeClr val="tx1"/>
        </a:solidFill>
        <a:latin typeface="+mn-lt"/>
        <a:ea typeface="+mn-ea"/>
        <a:cs typeface="+mn-cs"/>
      </a:defRPr>
    </a:lvl7pPr>
    <a:lvl8pPr marL="5160629" algn="l" defTabSz="1474466" rtl="0" eaLnBrk="1" latinLnBrk="0" hangingPunct="1">
      <a:defRPr sz="2900" kern="1200">
        <a:solidFill>
          <a:schemeClr val="tx1"/>
        </a:solidFill>
        <a:latin typeface="+mn-lt"/>
        <a:ea typeface="+mn-ea"/>
        <a:cs typeface="+mn-cs"/>
      </a:defRPr>
    </a:lvl8pPr>
    <a:lvl9pPr marL="5897862" algn="l" defTabSz="1474466" rtl="0" eaLnBrk="1" latinLnBrk="0" hangingPunct="1">
      <a:defRPr sz="29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382" autoAdjust="0"/>
    <p:restoredTop sz="94660"/>
  </p:normalViewPr>
  <p:slideViewPr>
    <p:cSldViewPr>
      <p:cViewPr>
        <p:scale>
          <a:sx n="72" d="100"/>
          <a:sy n="72" d="100"/>
        </p:scale>
        <p:origin x="-1080" y="640"/>
      </p:cViewPr>
      <p:guideLst>
        <p:guide orient="horz" pos="3367"/>
        <p:guide pos="4764"/>
      </p:guideLst>
    </p:cSldViewPr>
  </p:slideViewPr>
  <p:notesTextViewPr>
    <p:cViewPr>
      <p:scale>
        <a:sx n="75" d="100"/>
        <a:sy n="75"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6.png>
</file>

<file path=ppt/media/image17.jpeg>
</file>

<file path=ppt/media/image18.jpeg>
</file>

<file path=ppt/media/image19.jpeg>
</file>

<file path=ppt/media/image2.png>
</file>

<file path=ppt/media/image21.jpeg>
</file>

<file path=ppt/media/image22.jpeg>
</file>

<file path=ppt/media/image23.jpeg>
</file>

<file path=ppt/media/image3.jp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1C7BFF9-7649-491A-8A80-3A9DA50B2E98}" type="datetimeFigureOut">
              <a:rPr lang="fr-FR" smtClean="0"/>
              <a:t>23/02/2017</a:t>
            </a:fld>
            <a:endParaRPr lang="fr-FR"/>
          </a:p>
        </p:txBody>
      </p:sp>
      <p:sp>
        <p:nvSpPr>
          <p:cNvPr id="4" name="Espace réservé de l'image des diapositives 3"/>
          <p:cNvSpPr>
            <a:spLocks noGrp="1" noRot="1" noChangeAspect="1"/>
          </p:cNvSpPr>
          <p:nvPr>
            <p:ph type="sldImg" idx="2"/>
          </p:nvPr>
        </p:nvSpPr>
        <p:spPr>
          <a:xfrm>
            <a:off x="1003300" y="685800"/>
            <a:ext cx="48514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6515D80-79BD-4F02-846B-B46A8D2B638E}" type="slidenum">
              <a:rPr lang="fr-FR" smtClean="0"/>
              <a:t>‹#›</a:t>
            </a:fld>
            <a:endParaRPr lang="fr-FR"/>
          </a:p>
        </p:txBody>
      </p:sp>
    </p:spTree>
    <p:extLst>
      <p:ext uri="{BB962C8B-B14F-4D97-AF65-F5344CB8AC3E}">
        <p14:creationId xmlns:p14="http://schemas.microsoft.com/office/powerpoint/2010/main" val="3381864773"/>
      </p:ext>
    </p:extLst>
  </p:cSld>
  <p:clrMap bg1="lt1" tx1="dk1" bg2="lt2" tx2="dk2" accent1="accent1" accent2="accent2" accent3="accent3" accent4="accent4" accent5="accent5" accent6="accent6" hlink="hlink" folHlink="folHlink"/>
  <p:notesStyle>
    <a:lvl1pPr marL="0" algn="l" defTabSz="1474466" rtl="0" eaLnBrk="1" latinLnBrk="0" hangingPunct="1">
      <a:defRPr sz="2000" kern="1200">
        <a:solidFill>
          <a:schemeClr val="tx1"/>
        </a:solidFill>
        <a:latin typeface="+mn-lt"/>
        <a:ea typeface="+mn-ea"/>
        <a:cs typeface="+mn-cs"/>
      </a:defRPr>
    </a:lvl1pPr>
    <a:lvl2pPr marL="737233" algn="l" defTabSz="1474466" rtl="0" eaLnBrk="1" latinLnBrk="0" hangingPunct="1">
      <a:defRPr sz="2000" kern="1200">
        <a:solidFill>
          <a:schemeClr val="tx1"/>
        </a:solidFill>
        <a:latin typeface="+mn-lt"/>
        <a:ea typeface="+mn-ea"/>
        <a:cs typeface="+mn-cs"/>
      </a:defRPr>
    </a:lvl2pPr>
    <a:lvl3pPr marL="1474466" algn="l" defTabSz="1474466" rtl="0" eaLnBrk="1" latinLnBrk="0" hangingPunct="1">
      <a:defRPr sz="2000" kern="1200">
        <a:solidFill>
          <a:schemeClr val="tx1"/>
        </a:solidFill>
        <a:latin typeface="+mn-lt"/>
        <a:ea typeface="+mn-ea"/>
        <a:cs typeface="+mn-cs"/>
      </a:defRPr>
    </a:lvl3pPr>
    <a:lvl4pPr marL="2211699" algn="l" defTabSz="1474466" rtl="0" eaLnBrk="1" latinLnBrk="0" hangingPunct="1">
      <a:defRPr sz="2000" kern="1200">
        <a:solidFill>
          <a:schemeClr val="tx1"/>
        </a:solidFill>
        <a:latin typeface="+mn-lt"/>
        <a:ea typeface="+mn-ea"/>
        <a:cs typeface="+mn-cs"/>
      </a:defRPr>
    </a:lvl4pPr>
    <a:lvl5pPr marL="2948933" algn="l" defTabSz="1474466" rtl="0" eaLnBrk="1" latinLnBrk="0" hangingPunct="1">
      <a:defRPr sz="2000" kern="1200">
        <a:solidFill>
          <a:schemeClr val="tx1"/>
        </a:solidFill>
        <a:latin typeface="+mn-lt"/>
        <a:ea typeface="+mn-ea"/>
        <a:cs typeface="+mn-cs"/>
      </a:defRPr>
    </a:lvl5pPr>
    <a:lvl6pPr marL="3686163" algn="l" defTabSz="1474466" rtl="0" eaLnBrk="1" latinLnBrk="0" hangingPunct="1">
      <a:defRPr sz="2000" kern="1200">
        <a:solidFill>
          <a:schemeClr val="tx1"/>
        </a:solidFill>
        <a:latin typeface="+mn-lt"/>
        <a:ea typeface="+mn-ea"/>
        <a:cs typeface="+mn-cs"/>
      </a:defRPr>
    </a:lvl6pPr>
    <a:lvl7pPr marL="4423397" algn="l" defTabSz="1474466" rtl="0" eaLnBrk="1" latinLnBrk="0" hangingPunct="1">
      <a:defRPr sz="2000" kern="1200">
        <a:solidFill>
          <a:schemeClr val="tx1"/>
        </a:solidFill>
        <a:latin typeface="+mn-lt"/>
        <a:ea typeface="+mn-ea"/>
        <a:cs typeface="+mn-cs"/>
      </a:defRPr>
    </a:lvl7pPr>
    <a:lvl8pPr marL="5160629" algn="l" defTabSz="1474466" rtl="0" eaLnBrk="1" latinLnBrk="0" hangingPunct="1">
      <a:defRPr sz="2000" kern="1200">
        <a:solidFill>
          <a:schemeClr val="tx1"/>
        </a:solidFill>
        <a:latin typeface="+mn-lt"/>
        <a:ea typeface="+mn-ea"/>
        <a:cs typeface="+mn-cs"/>
      </a:defRPr>
    </a:lvl8pPr>
    <a:lvl9pPr marL="5897862" algn="l" defTabSz="1474466" rtl="0" eaLnBrk="1" latinLnBrk="0" hangingPunct="1">
      <a:defRPr sz="20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10</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11</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12</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13</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14</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15</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16</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2</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3</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4</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5</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6</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7</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8</a:t>
            </a:fld>
            <a:endParaRPr lang="fr-FR"/>
          </a:p>
        </p:txBody>
      </p:sp>
    </p:spTree>
    <p:extLst>
      <p:ext uri="{BB962C8B-B14F-4D97-AF65-F5344CB8AC3E}">
        <p14:creationId xmlns:p14="http://schemas.microsoft.com/office/powerpoint/2010/main" val="7225893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1003300" y="685800"/>
            <a:ext cx="4851400" cy="3429000"/>
          </a:xfrm>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A6515D80-79BD-4F02-846B-B46A8D2B638E}" type="slidenum">
              <a:rPr lang="fr-FR" smtClean="0"/>
              <a:t>9</a:t>
            </a:fld>
            <a:endParaRPr lang="fr-FR"/>
          </a:p>
        </p:txBody>
      </p:sp>
    </p:spTree>
    <p:extLst>
      <p:ext uri="{BB962C8B-B14F-4D97-AF65-F5344CB8AC3E}">
        <p14:creationId xmlns:p14="http://schemas.microsoft.com/office/powerpoint/2010/main" val="7225893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134309" y="3320411"/>
            <a:ext cx="12855496" cy="2291129"/>
          </a:xfrm>
        </p:spPr>
        <p:txBody>
          <a:bodyPr/>
          <a:lstStyle/>
          <a:p>
            <a:r>
              <a:rPr lang="fr-FR" smtClean="0"/>
              <a:t>Modifiez le style du titre</a:t>
            </a:r>
            <a:endParaRPr lang="fr-FR"/>
          </a:p>
        </p:txBody>
      </p:sp>
      <p:sp>
        <p:nvSpPr>
          <p:cNvPr id="3" name="Sous-titre 2"/>
          <p:cNvSpPr>
            <a:spLocks noGrp="1"/>
          </p:cNvSpPr>
          <p:nvPr>
            <p:ph type="subTitle" idx="1"/>
          </p:nvPr>
        </p:nvSpPr>
        <p:spPr>
          <a:xfrm>
            <a:off x="2268617" y="6056897"/>
            <a:ext cx="10586879" cy="2731541"/>
          </a:xfrm>
        </p:spPr>
        <p:txBody>
          <a:bodyPr/>
          <a:lstStyle>
            <a:lvl1pPr marL="0" indent="0" algn="ctr">
              <a:buNone/>
              <a:defRPr>
                <a:solidFill>
                  <a:schemeClr val="tx1">
                    <a:tint val="75000"/>
                  </a:schemeClr>
                </a:solidFill>
              </a:defRPr>
            </a:lvl1pPr>
            <a:lvl2pPr marL="737233" indent="0" algn="ctr">
              <a:buNone/>
              <a:defRPr>
                <a:solidFill>
                  <a:schemeClr val="tx1">
                    <a:tint val="75000"/>
                  </a:schemeClr>
                </a:solidFill>
              </a:defRPr>
            </a:lvl2pPr>
            <a:lvl3pPr marL="1474466" indent="0" algn="ctr">
              <a:buNone/>
              <a:defRPr>
                <a:solidFill>
                  <a:schemeClr val="tx1">
                    <a:tint val="75000"/>
                  </a:schemeClr>
                </a:solidFill>
              </a:defRPr>
            </a:lvl3pPr>
            <a:lvl4pPr marL="2211699" indent="0" algn="ctr">
              <a:buNone/>
              <a:defRPr>
                <a:solidFill>
                  <a:schemeClr val="tx1">
                    <a:tint val="75000"/>
                  </a:schemeClr>
                </a:solidFill>
              </a:defRPr>
            </a:lvl4pPr>
            <a:lvl5pPr marL="2948933" indent="0" algn="ctr">
              <a:buNone/>
              <a:defRPr>
                <a:solidFill>
                  <a:schemeClr val="tx1">
                    <a:tint val="75000"/>
                  </a:schemeClr>
                </a:solidFill>
              </a:defRPr>
            </a:lvl5pPr>
            <a:lvl6pPr marL="3686163" indent="0" algn="ctr">
              <a:buNone/>
              <a:defRPr>
                <a:solidFill>
                  <a:schemeClr val="tx1">
                    <a:tint val="75000"/>
                  </a:schemeClr>
                </a:solidFill>
              </a:defRPr>
            </a:lvl6pPr>
            <a:lvl7pPr marL="4423397" indent="0" algn="ctr">
              <a:buNone/>
              <a:defRPr>
                <a:solidFill>
                  <a:schemeClr val="tx1">
                    <a:tint val="75000"/>
                  </a:schemeClr>
                </a:solidFill>
              </a:defRPr>
            </a:lvl7pPr>
            <a:lvl8pPr marL="5160629" indent="0" algn="ctr">
              <a:buNone/>
              <a:defRPr>
                <a:solidFill>
                  <a:schemeClr val="tx1">
                    <a:tint val="75000"/>
                  </a:schemeClr>
                </a:solidFill>
              </a:defRPr>
            </a:lvl8pPr>
            <a:lvl9pPr marL="5897862" indent="0" algn="ctr">
              <a:buNone/>
              <a:defRPr>
                <a:solidFill>
                  <a:schemeClr val="tx1">
                    <a:tint val="75000"/>
                  </a:schemeClr>
                </a:solidFill>
              </a:defRPr>
            </a:lvl9pPr>
          </a:lstStyle>
          <a:p>
            <a:r>
              <a:rPr lang="fr-FR" smtClean="0"/>
              <a:t>Modifiez le style des sous-titres du masque</a:t>
            </a:r>
            <a:endParaRPr lang="fr-FR"/>
          </a:p>
        </p:txBody>
      </p:sp>
      <p:sp>
        <p:nvSpPr>
          <p:cNvPr id="4" name="Espace réservé de la date 3"/>
          <p:cNvSpPr>
            <a:spLocks noGrp="1"/>
          </p:cNvSpPr>
          <p:nvPr>
            <p:ph type="dt" sz="half" idx="10"/>
          </p:nvPr>
        </p:nvSpPr>
        <p:spPr/>
        <p:txBody>
          <a:bodyPr/>
          <a:lstStyle/>
          <a:p>
            <a:fld id="{2F964FF3-A70F-43D2-B64D-BC7682A1FA6A}" type="datetimeFigureOut">
              <a:rPr lang="fr-FR" smtClean="0"/>
              <a:t>23/02/2017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2093129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2F964FF3-A70F-43D2-B64D-BC7682A1FA6A}" type="datetimeFigureOut">
              <a:rPr lang="fr-FR" smtClean="0"/>
              <a:t>23/02/2017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20651308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10964982" y="428046"/>
            <a:ext cx="3402925" cy="9119981"/>
          </a:xfrm>
        </p:spPr>
        <p:txBody>
          <a:bodyPr vert="eaVert"/>
          <a:lstStyle/>
          <a:p>
            <a:r>
              <a:rPr lang="fr-FR" smtClean="0"/>
              <a:t>Modifiez le style du titre</a:t>
            </a:r>
            <a:endParaRPr lang="fr-FR"/>
          </a:p>
        </p:txBody>
      </p:sp>
      <p:sp>
        <p:nvSpPr>
          <p:cNvPr id="3" name="Espace réservé du texte vertical 2"/>
          <p:cNvSpPr>
            <a:spLocks noGrp="1"/>
          </p:cNvSpPr>
          <p:nvPr>
            <p:ph type="body" orient="vert" idx="1"/>
          </p:nvPr>
        </p:nvSpPr>
        <p:spPr>
          <a:xfrm>
            <a:off x="756206" y="428046"/>
            <a:ext cx="9956708" cy="9119981"/>
          </a:xfrm>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2F964FF3-A70F-43D2-B64D-BC7682A1FA6A}" type="datetimeFigureOut">
              <a:rPr lang="fr-FR" smtClean="0"/>
              <a:t>23/02/2017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33218699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idx="1"/>
          </p:nvPr>
        </p:nvSpPr>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2F964FF3-A70F-43D2-B64D-BC7682A1FA6A}" type="datetimeFigureOut">
              <a:rPr lang="fr-FR" smtClean="0"/>
              <a:t>23/02/2017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25447050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1194701" y="6868441"/>
            <a:ext cx="12855496" cy="2122882"/>
          </a:xfrm>
        </p:spPr>
        <p:txBody>
          <a:bodyPr anchor="t"/>
          <a:lstStyle>
            <a:lvl1pPr algn="l">
              <a:defRPr sz="6500" b="1" cap="all"/>
            </a:lvl1pPr>
          </a:lstStyle>
          <a:p>
            <a:r>
              <a:rPr lang="fr-FR" smtClean="0"/>
              <a:t>Modifiez le style du titre</a:t>
            </a:r>
            <a:endParaRPr lang="fr-FR"/>
          </a:p>
        </p:txBody>
      </p:sp>
      <p:sp>
        <p:nvSpPr>
          <p:cNvPr id="3" name="Espace réservé du texte 2"/>
          <p:cNvSpPr>
            <a:spLocks noGrp="1"/>
          </p:cNvSpPr>
          <p:nvPr>
            <p:ph type="body" idx="1"/>
          </p:nvPr>
        </p:nvSpPr>
        <p:spPr>
          <a:xfrm>
            <a:off x="1194701" y="4530305"/>
            <a:ext cx="12855496" cy="2338139"/>
          </a:xfrm>
        </p:spPr>
        <p:txBody>
          <a:bodyPr anchor="b"/>
          <a:lstStyle>
            <a:lvl1pPr marL="0" indent="0">
              <a:buNone/>
              <a:defRPr sz="3200">
                <a:solidFill>
                  <a:schemeClr val="tx1">
                    <a:tint val="75000"/>
                  </a:schemeClr>
                </a:solidFill>
              </a:defRPr>
            </a:lvl1pPr>
            <a:lvl2pPr marL="737233" indent="0">
              <a:buNone/>
              <a:defRPr sz="2900">
                <a:solidFill>
                  <a:schemeClr val="tx1">
                    <a:tint val="75000"/>
                  </a:schemeClr>
                </a:solidFill>
              </a:defRPr>
            </a:lvl2pPr>
            <a:lvl3pPr marL="1474466" indent="0">
              <a:buNone/>
              <a:defRPr sz="2500">
                <a:solidFill>
                  <a:schemeClr val="tx1">
                    <a:tint val="75000"/>
                  </a:schemeClr>
                </a:solidFill>
              </a:defRPr>
            </a:lvl3pPr>
            <a:lvl4pPr marL="2211699" indent="0">
              <a:buNone/>
              <a:defRPr sz="2300">
                <a:solidFill>
                  <a:schemeClr val="tx1">
                    <a:tint val="75000"/>
                  </a:schemeClr>
                </a:solidFill>
              </a:defRPr>
            </a:lvl4pPr>
            <a:lvl5pPr marL="2948933" indent="0">
              <a:buNone/>
              <a:defRPr sz="2300">
                <a:solidFill>
                  <a:schemeClr val="tx1">
                    <a:tint val="75000"/>
                  </a:schemeClr>
                </a:solidFill>
              </a:defRPr>
            </a:lvl5pPr>
            <a:lvl6pPr marL="3686163" indent="0">
              <a:buNone/>
              <a:defRPr sz="2300">
                <a:solidFill>
                  <a:schemeClr val="tx1">
                    <a:tint val="75000"/>
                  </a:schemeClr>
                </a:solidFill>
              </a:defRPr>
            </a:lvl6pPr>
            <a:lvl7pPr marL="4423397" indent="0">
              <a:buNone/>
              <a:defRPr sz="2300">
                <a:solidFill>
                  <a:schemeClr val="tx1">
                    <a:tint val="75000"/>
                  </a:schemeClr>
                </a:solidFill>
              </a:defRPr>
            </a:lvl7pPr>
            <a:lvl8pPr marL="5160629" indent="0">
              <a:buNone/>
              <a:defRPr sz="2300">
                <a:solidFill>
                  <a:schemeClr val="tx1">
                    <a:tint val="75000"/>
                  </a:schemeClr>
                </a:solidFill>
              </a:defRPr>
            </a:lvl8pPr>
            <a:lvl9pPr marL="5897862" indent="0">
              <a:buNone/>
              <a:defRPr sz="2300">
                <a:solidFill>
                  <a:schemeClr val="tx1">
                    <a:tint val="75000"/>
                  </a:schemeClr>
                </a:solidFill>
              </a:defRPr>
            </a:lvl9pPr>
          </a:lstStyle>
          <a:p>
            <a:pPr lvl="0"/>
            <a:r>
              <a:rPr lang="fr-FR" smtClean="0"/>
              <a:t>Modifiez les styles du texte du masque</a:t>
            </a:r>
          </a:p>
        </p:txBody>
      </p:sp>
      <p:sp>
        <p:nvSpPr>
          <p:cNvPr id="4" name="Espace réservé de la date 3"/>
          <p:cNvSpPr>
            <a:spLocks noGrp="1"/>
          </p:cNvSpPr>
          <p:nvPr>
            <p:ph type="dt" sz="half" idx="10"/>
          </p:nvPr>
        </p:nvSpPr>
        <p:spPr/>
        <p:txBody>
          <a:bodyPr/>
          <a:lstStyle/>
          <a:p>
            <a:fld id="{2F964FF3-A70F-43D2-B64D-BC7682A1FA6A}" type="datetimeFigureOut">
              <a:rPr lang="fr-FR" smtClean="0"/>
              <a:t>23/02/2017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7981692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sz="half" idx="1"/>
          </p:nvPr>
        </p:nvSpPr>
        <p:spPr>
          <a:xfrm>
            <a:off x="756205" y="2494020"/>
            <a:ext cx="6679817" cy="7054007"/>
          </a:xfrm>
        </p:spPr>
        <p:txBody>
          <a:bodyPr/>
          <a:lstStyle>
            <a:lvl1pPr>
              <a:defRPr sz="4500"/>
            </a:lvl1pPr>
            <a:lvl2pPr>
              <a:defRPr sz="3900"/>
            </a:lvl2pPr>
            <a:lvl3pPr>
              <a:defRPr sz="3200"/>
            </a:lvl3pPr>
            <a:lvl4pPr>
              <a:defRPr sz="2900"/>
            </a:lvl4pPr>
            <a:lvl5pPr>
              <a:defRPr sz="2900"/>
            </a:lvl5pPr>
            <a:lvl6pPr>
              <a:defRPr sz="2900"/>
            </a:lvl6pPr>
            <a:lvl7pPr>
              <a:defRPr sz="2900"/>
            </a:lvl7pPr>
            <a:lvl8pPr>
              <a:defRPr sz="2900"/>
            </a:lvl8pPr>
            <a:lvl9pPr>
              <a:defRPr sz="29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7688093" y="2494020"/>
            <a:ext cx="6679817" cy="7054007"/>
          </a:xfrm>
        </p:spPr>
        <p:txBody>
          <a:bodyPr/>
          <a:lstStyle>
            <a:lvl1pPr>
              <a:defRPr sz="4500"/>
            </a:lvl1pPr>
            <a:lvl2pPr>
              <a:defRPr sz="3900"/>
            </a:lvl2pPr>
            <a:lvl3pPr>
              <a:defRPr sz="3200"/>
            </a:lvl3pPr>
            <a:lvl4pPr>
              <a:defRPr sz="2900"/>
            </a:lvl4pPr>
            <a:lvl5pPr>
              <a:defRPr sz="2900"/>
            </a:lvl5pPr>
            <a:lvl6pPr>
              <a:defRPr sz="2900"/>
            </a:lvl6pPr>
            <a:lvl7pPr>
              <a:defRPr sz="2900"/>
            </a:lvl7pPr>
            <a:lvl8pPr>
              <a:defRPr sz="2900"/>
            </a:lvl8pPr>
            <a:lvl9pPr>
              <a:defRPr sz="29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2F964FF3-A70F-43D2-B64D-BC7682A1FA6A}" type="datetimeFigureOut">
              <a:rPr lang="fr-FR" smtClean="0"/>
              <a:t>23/02/2017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31243770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Modifiez le style du titre</a:t>
            </a:r>
            <a:endParaRPr lang="fr-FR"/>
          </a:p>
        </p:txBody>
      </p:sp>
      <p:sp>
        <p:nvSpPr>
          <p:cNvPr id="3" name="Espace réservé du texte 2"/>
          <p:cNvSpPr>
            <a:spLocks noGrp="1"/>
          </p:cNvSpPr>
          <p:nvPr>
            <p:ph type="body" idx="1"/>
          </p:nvPr>
        </p:nvSpPr>
        <p:spPr>
          <a:xfrm>
            <a:off x="756210" y="2392577"/>
            <a:ext cx="6682443" cy="997111"/>
          </a:xfrm>
        </p:spPr>
        <p:txBody>
          <a:bodyPr anchor="b"/>
          <a:lstStyle>
            <a:lvl1pPr marL="0" indent="0">
              <a:buNone/>
              <a:defRPr sz="3900" b="1"/>
            </a:lvl1pPr>
            <a:lvl2pPr marL="737233" indent="0">
              <a:buNone/>
              <a:defRPr sz="3200" b="1"/>
            </a:lvl2pPr>
            <a:lvl3pPr marL="1474466" indent="0">
              <a:buNone/>
              <a:defRPr sz="2900" b="1"/>
            </a:lvl3pPr>
            <a:lvl4pPr marL="2211699" indent="0">
              <a:buNone/>
              <a:defRPr sz="2500" b="1"/>
            </a:lvl4pPr>
            <a:lvl5pPr marL="2948933" indent="0">
              <a:buNone/>
              <a:defRPr sz="2500" b="1"/>
            </a:lvl5pPr>
            <a:lvl6pPr marL="3686163" indent="0">
              <a:buNone/>
              <a:defRPr sz="2500" b="1"/>
            </a:lvl6pPr>
            <a:lvl7pPr marL="4423397" indent="0">
              <a:buNone/>
              <a:defRPr sz="2500" b="1"/>
            </a:lvl7pPr>
            <a:lvl8pPr marL="5160629" indent="0">
              <a:buNone/>
              <a:defRPr sz="2500" b="1"/>
            </a:lvl8pPr>
            <a:lvl9pPr marL="5897862" indent="0">
              <a:buNone/>
              <a:defRPr sz="2500" b="1"/>
            </a:lvl9pPr>
          </a:lstStyle>
          <a:p>
            <a:pPr lvl="0"/>
            <a:r>
              <a:rPr lang="fr-FR" smtClean="0"/>
              <a:t>Modifiez les styles du texte du masque</a:t>
            </a:r>
          </a:p>
        </p:txBody>
      </p:sp>
      <p:sp>
        <p:nvSpPr>
          <p:cNvPr id="4" name="Espace réservé du contenu 3"/>
          <p:cNvSpPr>
            <a:spLocks noGrp="1"/>
          </p:cNvSpPr>
          <p:nvPr>
            <p:ph sz="half" idx="2"/>
          </p:nvPr>
        </p:nvSpPr>
        <p:spPr>
          <a:xfrm>
            <a:off x="756210" y="3389687"/>
            <a:ext cx="6682443" cy="6158339"/>
          </a:xfrm>
        </p:spPr>
        <p:txBody>
          <a:bodyPr/>
          <a:lstStyle>
            <a:lvl1pPr>
              <a:defRPr sz="3900"/>
            </a:lvl1pPr>
            <a:lvl2pPr>
              <a:defRPr sz="3200"/>
            </a:lvl2pPr>
            <a:lvl3pPr>
              <a:defRPr sz="2900"/>
            </a:lvl3pPr>
            <a:lvl4pPr>
              <a:defRPr sz="2500"/>
            </a:lvl4pPr>
            <a:lvl5pPr>
              <a:defRPr sz="2500"/>
            </a:lvl5pPr>
            <a:lvl6pPr>
              <a:defRPr sz="2500"/>
            </a:lvl6pPr>
            <a:lvl7pPr>
              <a:defRPr sz="2500"/>
            </a:lvl7pPr>
            <a:lvl8pPr>
              <a:defRPr sz="2500"/>
            </a:lvl8pPr>
            <a:lvl9pPr>
              <a:defRPr sz="25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7682841" y="2392577"/>
            <a:ext cx="6685068" cy="997111"/>
          </a:xfrm>
        </p:spPr>
        <p:txBody>
          <a:bodyPr anchor="b"/>
          <a:lstStyle>
            <a:lvl1pPr marL="0" indent="0">
              <a:buNone/>
              <a:defRPr sz="3900" b="1"/>
            </a:lvl1pPr>
            <a:lvl2pPr marL="737233" indent="0">
              <a:buNone/>
              <a:defRPr sz="3200" b="1"/>
            </a:lvl2pPr>
            <a:lvl3pPr marL="1474466" indent="0">
              <a:buNone/>
              <a:defRPr sz="2900" b="1"/>
            </a:lvl3pPr>
            <a:lvl4pPr marL="2211699" indent="0">
              <a:buNone/>
              <a:defRPr sz="2500" b="1"/>
            </a:lvl4pPr>
            <a:lvl5pPr marL="2948933" indent="0">
              <a:buNone/>
              <a:defRPr sz="2500" b="1"/>
            </a:lvl5pPr>
            <a:lvl6pPr marL="3686163" indent="0">
              <a:buNone/>
              <a:defRPr sz="2500" b="1"/>
            </a:lvl6pPr>
            <a:lvl7pPr marL="4423397" indent="0">
              <a:buNone/>
              <a:defRPr sz="2500" b="1"/>
            </a:lvl7pPr>
            <a:lvl8pPr marL="5160629" indent="0">
              <a:buNone/>
              <a:defRPr sz="2500" b="1"/>
            </a:lvl8pPr>
            <a:lvl9pPr marL="5897862" indent="0">
              <a:buNone/>
              <a:defRPr sz="2500" b="1"/>
            </a:lvl9pPr>
          </a:lstStyle>
          <a:p>
            <a:pPr lvl="0"/>
            <a:r>
              <a:rPr lang="fr-FR" smtClean="0"/>
              <a:t>Modifiez les styles du texte du masque</a:t>
            </a:r>
          </a:p>
        </p:txBody>
      </p:sp>
      <p:sp>
        <p:nvSpPr>
          <p:cNvPr id="6" name="Espace réservé du contenu 5"/>
          <p:cNvSpPr>
            <a:spLocks noGrp="1"/>
          </p:cNvSpPr>
          <p:nvPr>
            <p:ph sz="quarter" idx="4"/>
          </p:nvPr>
        </p:nvSpPr>
        <p:spPr>
          <a:xfrm>
            <a:off x="7682841" y="3389687"/>
            <a:ext cx="6685068" cy="6158339"/>
          </a:xfrm>
        </p:spPr>
        <p:txBody>
          <a:bodyPr/>
          <a:lstStyle>
            <a:lvl1pPr>
              <a:defRPr sz="3900"/>
            </a:lvl1pPr>
            <a:lvl2pPr>
              <a:defRPr sz="3200"/>
            </a:lvl2pPr>
            <a:lvl3pPr>
              <a:defRPr sz="2900"/>
            </a:lvl3pPr>
            <a:lvl4pPr>
              <a:defRPr sz="2500"/>
            </a:lvl4pPr>
            <a:lvl5pPr>
              <a:defRPr sz="2500"/>
            </a:lvl5pPr>
            <a:lvl6pPr>
              <a:defRPr sz="2500"/>
            </a:lvl6pPr>
            <a:lvl7pPr>
              <a:defRPr sz="2500"/>
            </a:lvl7pPr>
            <a:lvl8pPr>
              <a:defRPr sz="2500"/>
            </a:lvl8pPr>
            <a:lvl9pPr>
              <a:defRPr sz="25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2F964FF3-A70F-43D2-B64D-BC7682A1FA6A}" type="datetimeFigureOut">
              <a:rPr lang="fr-FR" smtClean="0"/>
              <a:t>23/02/2017</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15528547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e la date 2"/>
          <p:cNvSpPr>
            <a:spLocks noGrp="1"/>
          </p:cNvSpPr>
          <p:nvPr>
            <p:ph type="dt" sz="half" idx="10"/>
          </p:nvPr>
        </p:nvSpPr>
        <p:spPr/>
        <p:txBody>
          <a:bodyPr/>
          <a:lstStyle/>
          <a:p>
            <a:fld id="{2F964FF3-A70F-43D2-B64D-BC7682A1FA6A}" type="datetimeFigureOut">
              <a:rPr lang="fr-FR" smtClean="0"/>
              <a:t>23/02/2017</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40135497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2F964FF3-A70F-43D2-B64D-BC7682A1FA6A}" type="datetimeFigureOut">
              <a:rPr lang="fr-FR" smtClean="0"/>
              <a:t>23/02/2017</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992304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756209" y="425566"/>
            <a:ext cx="4975729" cy="1811130"/>
          </a:xfrm>
        </p:spPr>
        <p:txBody>
          <a:bodyPr anchor="b"/>
          <a:lstStyle>
            <a:lvl1pPr algn="l">
              <a:defRPr sz="3200" b="1"/>
            </a:lvl1pPr>
          </a:lstStyle>
          <a:p>
            <a:r>
              <a:rPr lang="fr-FR" smtClean="0"/>
              <a:t>Modifiez le style du titre</a:t>
            </a:r>
            <a:endParaRPr lang="fr-FR"/>
          </a:p>
        </p:txBody>
      </p:sp>
      <p:sp>
        <p:nvSpPr>
          <p:cNvPr id="3" name="Espace réservé du contenu 2"/>
          <p:cNvSpPr>
            <a:spLocks noGrp="1"/>
          </p:cNvSpPr>
          <p:nvPr>
            <p:ph idx="1"/>
          </p:nvPr>
        </p:nvSpPr>
        <p:spPr>
          <a:xfrm>
            <a:off x="5913108" y="425567"/>
            <a:ext cx="8454799" cy="9122456"/>
          </a:xfrm>
        </p:spPr>
        <p:txBody>
          <a:bodyPr/>
          <a:lstStyle>
            <a:lvl1pPr>
              <a:defRPr sz="5200"/>
            </a:lvl1pPr>
            <a:lvl2pPr>
              <a:defRPr sz="4500"/>
            </a:lvl2pPr>
            <a:lvl3pPr>
              <a:defRPr sz="3900"/>
            </a:lvl3pPr>
            <a:lvl4pPr>
              <a:defRPr sz="3200"/>
            </a:lvl4pPr>
            <a:lvl5pPr>
              <a:defRPr sz="3200"/>
            </a:lvl5pPr>
            <a:lvl6pPr>
              <a:defRPr sz="3200"/>
            </a:lvl6pPr>
            <a:lvl7pPr>
              <a:defRPr sz="3200"/>
            </a:lvl7pPr>
            <a:lvl8pPr>
              <a:defRPr sz="3200"/>
            </a:lvl8pPr>
            <a:lvl9pPr>
              <a:defRPr sz="32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756209" y="2236698"/>
            <a:ext cx="4975729" cy="7311326"/>
          </a:xfrm>
        </p:spPr>
        <p:txBody>
          <a:bodyPr/>
          <a:lstStyle>
            <a:lvl1pPr marL="0" indent="0">
              <a:buNone/>
              <a:defRPr sz="2300"/>
            </a:lvl1pPr>
            <a:lvl2pPr marL="737233" indent="0">
              <a:buNone/>
              <a:defRPr sz="2000"/>
            </a:lvl2pPr>
            <a:lvl3pPr marL="1474466" indent="0">
              <a:buNone/>
              <a:defRPr sz="1600"/>
            </a:lvl3pPr>
            <a:lvl4pPr marL="2211699" indent="0">
              <a:buNone/>
              <a:defRPr sz="1500"/>
            </a:lvl4pPr>
            <a:lvl5pPr marL="2948933" indent="0">
              <a:buNone/>
              <a:defRPr sz="1500"/>
            </a:lvl5pPr>
            <a:lvl6pPr marL="3686163" indent="0">
              <a:buNone/>
              <a:defRPr sz="1500"/>
            </a:lvl6pPr>
            <a:lvl7pPr marL="4423397" indent="0">
              <a:buNone/>
              <a:defRPr sz="1500"/>
            </a:lvl7pPr>
            <a:lvl8pPr marL="5160629" indent="0">
              <a:buNone/>
              <a:defRPr sz="1500"/>
            </a:lvl8pPr>
            <a:lvl9pPr marL="5897862" indent="0">
              <a:buNone/>
              <a:defRPr sz="15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2F964FF3-A70F-43D2-B64D-BC7682A1FA6A}" type="datetimeFigureOut">
              <a:rPr lang="fr-FR" smtClean="0"/>
              <a:t>23/02/2017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682535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2964432" y="7482047"/>
            <a:ext cx="9074468" cy="883298"/>
          </a:xfrm>
        </p:spPr>
        <p:txBody>
          <a:bodyPr anchor="b"/>
          <a:lstStyle>
            <a:lvl1pPr algn="l">
              <a:defRPr sz="3200" b="1"/>
            </a:lvl1pPr>
          </a:lstStyle>
          <a:p>
            <a:r>
              <a:rPr lang="fr-FR" smtClean="0"/>
              <a:t>Modifiez le style du titre</a:t>
            </a:r>
            <a:endParaRPr lang="fr-FR"/>
          </a:p>
        </p:txBody>
      </p:sp>
      <p:sp>
        <p:nvSpPr>
          <p:cNvPr id="3" name="Espace réservé pour une image  2"/>
          <p:cNvSpPr>
            <a:spLocks noGrp="1"/>
          </p:cNvSpPr>
          <p:nvPr>
            <p:ph type="pic" idx="1"/>
          </p:nvPr>
        </p:nvSpPr>
        <p:spPr>
          <a:xfrm>
            <a:off x="2964432" y="955049"/>
            <a:ext cx="9074468" cy="6413183"/>
          </a:xfrm>
        </p:spPr>
        <p:txBody>
          <a:bodyPr/>
          <a:lstStyle>
            <a:lvl1pPr marL="0" indent="0">
              <a:buNone/>
              <a:defRPr sz="5200"/>
            </a:lvl1pPr>
            <a:lvl2pPr marL="737233" indent="0">
              <a:buNone/>
              <a:defRPr sz="4500"/>
            </a:lvl2pPr>
            <a:lvl3pPr marL="1474466" indent="0">
              <a:buNone/>
              <a:defRPr sz="3900"/>
            </a:lvl3pPr>
            <a:lvl4pPr marL="2211699" indent="0">
              <a:buNone/>
              <a:defRPr sz="3200"/>
            </a:lvl4pPr>
            <a:lvl5pPr marL="2948933" indent="0">
              <a:buNone/>
              <a:defRPr sz="3200"/>
            </a:lvl5pPr>
            <a:lvl6pPr marL="3686163" indent="0">
              <a:buNone/>
              <a:defRPr sz="3200"/>
            </a:lvl6pPr>
            <a:lvl7pPr marL="4423397" indent="0">
              <a:buNone/>
              <a:defRPr sz="3200"/>
            </a:lvl7pPr>
            <a:lvl8pPr marL="5160629" indent="0">
              <a:buNone/>
              <a:defRPr sz="3200"/>
            </a:lvl8pPr>
            <a:lvl9pPr marL="5897862" indent="0">
              <a:buNone/>
              <a:defRPr sz="3200"/>
            </a:lvl9pPr>
          </a:lstStyle>
          <a:p>
            <a:endParaRPr lang="fr-FR"/>
          </a:p>
        </p:txBody>
      </p:sp>
      <p:sp>
        <p:nvSpPr>
          <p:cNvPr id="4" name="Espace réservé du texte 3"/>
          <p:cNvSpPr>
            <a:spLocks noGrp="1"/>
          </p:cNvSpPr>
          <p:nvPr>
            <p:ph type="body" sz="half" idx="2"/>
          </p:nvPr>
        </p:nvSpPr>
        <p:spPr>
          <a:xfrm>
            <a:off x="2964432" y="8365347"/>
            <a:ext cx="9074468" cy="1254430"/>
          </a:xfrm>
        </p:spPr>
        <p:txBody>
          <a:bodyPr/>
          <a:lstStyle>
            <a:lvl1pPr marL="0" indent="0">
              <a:buNone/>
              <a:defRPr sz="2300"/>
            </a:lvl1pPr>
            <a:lvl2pPr marL="737233" indent="0">
              <a:buNone/>
              <a:defRPr sz="2000"/>
            </a:lvl2pPr>
            <a:lvl3pPr marL="1474466" indent="0">
              <a:buNone/>
              <a:defRPr sz="1600"/>
            </a:lvl3pPr>
            <a:lvl4pPr marL="2211699" indent="0">
              <a:buNone/>
              <a:defRPr sz="1500"/>
            </a:lvl4pPr>
            <a:lvl5pPr marL="2948933" indent="0">
              <a:buNone/>
              <a:defRPr sz="1500"/>
            </a:lvl5pPr>
            <a:lvl6pPr marL="3686163" indent="0">
              <a:buNone/>
              <a:defRPr sz="1500"/>
            </a:lvl6pPr>
            <a:lvl7pPr marL="4423397" indent="0">
              <a:buNone/>
              <a:defRPr sz="1500"/>
            </a:lvl7pPr>
            <a:lvl8pPr marL="5160629" indent="0">
              <a:buNone/>
              <a:defRPr sz="1500"/>
            </a:lvl8pPr>
            <a:lvl9pPr marL="5897862" indent="0">
              <a:buNone/>
              <a:defRPr sz="15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2F964FF3-A70F-43D2-B64D-BC7682A1FA6A}" type="datetimeFigureOut">
              <a:rPr lang="fr-FR" smtClean="0"/>
              <a:t>23/02/2017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F5DDE718-6F61-45C9-93CC-2C70B02B2A24}" type="slidenum">
              <a:rPr lang="fr-FR" smtClean="0"/>
              <a:t>‹#›</a:t>
            </a:fld>
            <a:endParaRPr lang="fr-FR"/>
          </a:p>
        </p:txBody>
      </p:sp>
    </p:spTree>
    <p:extLst>
      <p:ext uri="{BB962C8B-B14F-4D97-AF65-F5344CB8AC3E}">
        <p14:creationId xmlns:p14="http://schemas.microsoft.com/office/powerpoint/2010/main" val="63630674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756206" y="428041"/>
            <a:ext cx="13611702" cy="1781440"/>
          </a:xfrm>
          <a:prstGeom prst="rect">
            <a:avLst/>
          </a:prstGeom>
        </p:spPr>
        <p:txBody>
          <a:bodyPr vert="horz" lIns="147447" tIns="73724" rIns="147447" bIns="73724" rtlCol="0" anchor="ctr">
            <a:normAutofit/>
          </a:bodyPr>
          <a:lstStyle/>
          <a:p>
            <a:r>
              <a:rPr lang="fr-FR" smtClean="0"/>
              <a:t>Modifiez le style du titre</a:t>
            </a:r>
            <a:endParaRPr lang="fr-FR"/>
          </a:p>
        </p:txBody>
      </p:sp>
      <p:sp>
        <p:nvSpPr>
          <p:cNvPr id="3" name="Espace réservé du texte 2"/>
          <p:cNvSpPr>
            <a:spLocks noGrp="1"/>
          </p:cNvSpPr>
          <p:nvPr>
            <p:ph type="body" idx="1"/>
          </p:nvPr>
        </p:nvSpPr>
        <p:spPr>
          <a:xfrm>
            <a:off x="756206" y="2494020"/>
            <a:ext cx="13611702" cy="7054007"/>
          </a:xfrm>
          <a:prstGeom prst="rect">
            <a:avLst/>
          </a:prstGeom>
        </p:spPr>
        <p:txBody>
          <a:bodyPr vert="horz" lIns="147447" tIns="73724" rIns="147447" bIns="73724" rtlCol="0">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756206" y="9906789"/>
            <a:ext cx="3528960" cy="569071"/>
          </a:xfrm>
          <a:prstGeom prst="rect">
            <a:avLst/>
          </a:prstGeom>
        </p:spPr>
        <p:txBody>
          <a:bodyPr vert="horz" lIns="147447" tIns="73724" rIns="147447" bIns="73724" rtlCol="0" anchor="ctr"/>
          <a:lstStyle>
            <a:lvl1pPr algn="l">
              <a:defRPr sz="2000">
                <a:solidFill>
                  <a:schemeClr val="tx1">
                    <a:tint val="75000"/>
                  </a:schemeClr>
                </a:solidFill>
              </a:defRPr>
            </a:lvl1pPr>
          </a:lstStyle>
          <a:p>
            <a:fld id="{2F964FF3-A70F-43D2-B64D-BC7682A1FA6A}" type="datetimeFigureOut">
              <a:rPr lang="fr-FR" smtClean="0"/>
              <a:t>23/02/2017</a:t>
            </a:fld>
            <a:endParaRPr lang="fr-FR"/>
          </a:p>
        </p:txBody>
      </p:sp>
      <p:sp>
        <p:nvSpPr>
          <p:cNvPr id="5" name="Espace réservé du pied de page 4"/>
          <p:cNvSpPr>
            <a:spLocks noGrp="1"/>
          </p:cNvSpPr>
          <p:nvPr>
            <p:ph type="ftr" sz="quarter" idx="3"/>
          </p:nvPr>
        </p:nvSpPr>
        <p:spPr>
          <a:xfrm>
            <a:off x="5167406" y="9906789"/>
            <a:ext cx="4789302" cy="569071"/>
          </a:xfrm>
          <a:prstGeom prst="rect">
            <a:avLst/>
          </a:prstGeom>
        </p:spPr>
        <p:txBody>
          <a:bodyPr vert="horz" lIns="147447" tIns="73724" rIns="147447" bIns="73724" rtlCol="0" anchor="ctr"/>
          <a:lstStyle>
            <a:lvl1pPr algn="ctr">
              <a:defRPr sz="20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10838948" y="9906789"/>
            <a:ext cx="3528960" cy="569071"/>
          </a:xfrm>
          <a:prstGeom prst="rect">
            <a:avLst/>
          </a:prstGeom>
        </p:spPr>
        <p:txBody>
          <a:bodyPr vert="horz" lIns="147447" tIns="73724" rIns="147447" bIns="73724" rtlCol="0" anchor="ctr"/>
          <a:lstStyle>
            <a:lvl1pPr algn="r">
              <a:defRPr sz="2000">
                <a:solidFill>
                  <a:schemeClr val="tx1">
                    <a:tint val="75000"/>
                  </a:schemeClr>
                </a:solidFill>
              </a:defRPr>
            </a:lvl1pPr>
          </a:lstStyle>
          <a:p>
            <a:fld id="{F5DDE718-6F61-45C9-93CC-2C70B02B2A24}" type="slidenum">
              <a:rPr lang="fr-FR" smtClean="0"/>
              <a:t>‹#›</a:t>
            </a:fld>
            <a:endParaRPr lang="fr-FR"/>
          </a:p>
        </p:txBody>
      </p:sp>
    </p:spTree>
    <p:extLst>
      <p:ext uri="{BB962C8B-B14F-4D97-AF65-F5344CB8AC3E}">
        <p14:creationId xmlns:p14="http://schemas.microsoft.com/office/powerpoint/2010/main" val="4846261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474466" rtl="0" eaLnBrk="1" latinLnBrk="0" hangingPunct="1">
        <a:spcBef>
          <a:spcPct val="0"/>
        </a:spcBef>
        <a:buNone/>
        <a:defRPr sz="7100" kern="1200">
          <a:solidFill>
            <a:schemeClr val="tx1"/>
          </a:solidFill>
          <a:latin typeface="+mj-lt"/>
          <a:ea typeface="+mj-ea"/>
          <a:cs typeface="+mj-cs"/>
        </a:defRPr>
      </a:lvl1pPr>
    </p:titleStyle>
    <p:bodyStyle>
      <a:lvl1pPr marL="552925" indent="-552925" algn="l" defTabSz="1474466" rtl="0" eaLnBrk="1" latinLnBrk="0" hangingPunct="1">
        <a:spcBef>
          <a:spcPct val="20000"/>
        </a:spcBef>
        <a:buFont typeface="Arial" panose="020B0604020202020204" pitchFamily="34" charset="0"/>
        <a:buChar char="•"/>
        <a:defRPr sz="5200" kern="1200">
          <a:solidFill>
            <a:schemeClr val="tx1"/>
          </a:solidFill>
          <a:latin typeface="+mn-lt"/>
          <a:ea typeface="+mn-ea"/>
          <a:cs typeface="+mn-cs"/>
        </a:defRPr>
      </a:lvl1pPr>
      <a:lvl2pPr marL="1198005" indent="-460771" algn="l" defTabSz="1474466" rtl="0" eaLnBrk="1" latinLnBrk="0" hangingPunct="1">
        <a:spcBef>
          <a:spcPct val="20000"/>
        </a:spcBef>
        <a:buFont typeface="Arial" panose="020B0604020202020204" pitchFamily="34" charset="0"/>
        <a:buChar char="–"/>
        <a:defRPr sz="4500" kern="1200">
          <a:solidFill>
            <a:schemeClr val="tx1"/>
          </a:solidFill>
          <a:latin typeface="+mn-lt"/>
          <a:ea typeface="+mn-ea"/>
          <a:cs typeface="+mn-cs"/>
        </a:defRPr>
      </a:lvl2pPr>
      <a:lvl3pPr marL="1843082" indent="-368615" algn="l" defTabSz="1474466" rtl="0" eaLnBrk="1" latinLnBrk="0" hangingPunct="1">
        <a:spcBef>
          <a:spcPct val="20000"/>
        </a:spcBef>
        <a:buFont typeface="Arial" panose="020B0604020202020204" pitchFamily="34" charset="0"/>
        <a:buChar char="•"/>
        <a:defRPr sz="3900" kern="1200">
          <a:solidFill>
            <a:schemeClr val="tx1"/>
          </a:solidFill>
          <a:latin typeface="+mn-lt"/>
          <a:ea typeface="+mn-ea"/>
          <a:cs typeface="+mn-cs"/>
        </a:defRPr>
      </a:lvl3pPr>
      <a:lvl4pPr marL="2580316" indent="-368615" algn="l" defTabSz="1474466"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4pPr>
      <a:lvl5pPr marL="3317548" indent="-368615" algn="l" defTabSz="1474466"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5pPr>
      <a:lvl6pPr marL="4054780" indent="-368615" algn="l" defTabSz="1474466"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6pPr>
      <a:lvl7pPr marL="4792014" indent="-368615" algn="l" defTabSz="1474466"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7pPr>
      <a:lvl8pPr marL="5529246" indent="-368615" algn="l" defTabSz="1474466"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8pPr>
      <a:lvl9pPr marL="6266478" indent="-368615" algn="l" defTabSz="1474466"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9pPr>
    </p:bodyStyle>
    <p:otherStyle>
      <a:defPPr>
        <a:defRPr lang="fr-FR"/>
      </a:defPPr>
      <a:lvl1pPr marL="0" algn="l" defTabSz="1474466" rtl="0" eaLnBrk="1" latinLnBrk="0" hangingPunct="1">
        <a:defRPr sz="2900" kern="1200">
          <a:solidFill>
            <a:schemeClr val="tx1"/>
          </a:solidFill>
          <a:latin typeface="+mn-lt"/>
          <a:ea typeface="+mn-ea"/>
          <a:cs typeface="+mn-cs"/>
        </a:defRPr>
      </a:lvl1pPr>
      <a:lvl2pPr marL="737233" algn="l" defTabSz="1474466" rtl="0" eaLnBrk="1" latinLnBrk="0" hangingPunct="1">
        <a:defRPr sz="2900" kern="1200">
          <a:solidFill>
            <a:schemeClr val="tx1"/>
          </a:solidFill>
          <a:latin typeface="+mn-lt"/>
          <a:ea typeface="+mn-ea"/>
          <a:cs typeface="+mn-cs"/>
        </a:defRPr>
      </a:lvl2pPr>
      <a:lvl3pPr marL="1474466" algn="l" defTabSz="1474466" rtl="0" eaLnBrk="1" latinLnBrk="0" hangingPunct="1">
        <a:defRPr sz="2900" kern="1200">
          <a:solidFill>
            <a:schemeClr val="tx1"/>
          </a:solidFill>
          <a:latin typeface="+mn-lt"/>
          <a:ea typeface="+mn-ea"/>
          <a:cs typeface="+mn-cs"/>
        </a:defRPr>
      </a:lvl3pPr>
      <a:lvl4pPr marL="2211699" algn="l" defTabSz="1474466" rtl="0" eaLnBrk="1" latinLnBrk="0" hangingPunct="1">
        <a:defRPr sz="2900" kern="1200">
          <a:solidFill>
            <a:schemeClr val="tx1"/>
          </a:solidFill>
          <a:latin typeface="+mn-lt"/>
          <a:ea typeface="+mn-ea"/>
          <a:cs typeface="+mn-cs"/>
        </a:defRPr>
      </a:lvl4pPr>
      <a:lvl5pPr marL="2948933" algn="l" defTabSz="1474466" rtl="0" eaLnBrk="1" latinLnBrk="0" hangingPunct="1">
        <a:defRPr sz="2900" kern="1200">
          <a:solidFill>
            <a:schemeClr val="tx1"/>
          </a:solidFill>
          <a:latin typeface="+mn-lt"/>
          <a:ea typeface="+mn-ea"/>
          <a:cs typeface="+mn-cs"/>
        </a:defRPr>
      </a:lvl5pPr>
      <a:lvl6pPr marL="3686163" algn="l" defTabSz="1474466" rtl="0" eaLnBrk="1" latinLnBrk="0" hangingPunct="1">
        <a:defRPr sz="2900" kern="1200">
          <a:solidFill>
            <a:schemeClr val="tx1"/>
          </a:solidFill>
          <a:latin typeface="+mn-lt"/>
          <a:ea typeface="+mn-ea"/>
          <a:cs typeface="+mn-cs"/>
        </a:defRPr>
      </a:lvl6pPr>
      <a:lvl7pPr marL="4423397" algn="l" defTabSz="1474466" rtl="0" eaLnBrk="1" latinLnBrk="0" hangingPunct="1">
        <a:defRPr sz="2900" kern="1200">
          <a:solidFill>
            <a:schemeClr val="tx1"/>
          </a:solidFill>
          <a:latin typeface="+mn-lt"/>
          <a:ea typeface="+mn-ea"/>
          <a:cs typeface="+mn-cs"/>
        </a:defRPr>
      </a:lvl7pPr>
      <a:lvl8pPr marL="5160629" algn="l" defTabSz="1474466" rtl="0" eaLnBrk="1" latinLnBrk="0" hangingPunct="1">
        <a:defRPr sz="2900" kern="1200">
          <a:solidFill>
            <a:schemeClr val="tx1"/>
          </a:solidFill>
          <a:latin typeface="+mn-lt"/>
          <a:ea typeface="+mn-ea"/>
          <a:cs typeface="+mn-cs"/>
        </a:defRPr>
      </a:lvl8pPr>
      <a:lvl9pPr marL="5897862" algn="l" defTabSz="1474466" rtl="0" eaLnBrk="1" latinLnBrk="0" hangingPunct="1">
        <a:defRPr sz="2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2.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3.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4.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5.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4" Type="http://schemas.openxmlformats.org/officeDocument/2006/relationships/image" Target="../media/image18.jpeg"/><Relationship Id="rId5" Type="http://schemas.openxmlformats.org/officeDocument/2006/relationships/image" Target="../media/image19.jpeg"/><Relationship Id="rId6" Type="http://schemas.openxmlformats.org/officeDocument/2006/relationships/image" Target="../media/image20.emf"/><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21.jpeg"/><Relationship Id="rId4" Type="http://schemas.openxmlformats.org/officeDocument/2006/relationships/image" Target="../media/image22.jpeg"/><Relationship Id="rId5" Type="http://schemas.openxmlformats.org/officeDocument/2006/relationships/image" Target="../media/image23.jpeg"/><Relationship Id="rId6" Type="http://schemas.openxmlformats.org/officeDocument/2006/relationships/image" Target="../media/image24.emf"/><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jpg"/><Relationship Id="rId5" Type="http://schemas.openxmlformats.org/officeDocument/2006/relationships/image" Target="../media/image4.jpg"/><Relationship Id="rId6" Type="http://schemas.openxmlformats.org/officeDocument/2006/relationships/image" Target="../media/image5.png"/><Relationship Id="rId7"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7.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8.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9.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519522" y="1656791"/>
            <a:ext cx="7610131" cy="460330"/>
          </a:xfrm>
          <a:prstGeom prst="rect">
            <a:avLst/>
          </a:prstGeom>
        </p:spPr>
        <p:txBody>
          <a:bodyPr wrap="square" lIns="105344" tIns="52673" rIns="105344" bIns="52673">
            <a:spAutoFit/>
          </a:bodyPr>
          <a:lstStyle/>
          <a:p>
            <a:pPr algn="ctr"/>
            <a:r>
              <a:rPr lang="fr-FR" sz="2300" dirty="0">
                <a:solidFill>
                  <a:schemeClr val="accent6">
                    <a:lumMod val="75000"/>
                  </a:schemeClr>
                </a:solidFill>
                <a:latin typeface="Century Gothic" panose="020B0502020202020204" pitchFamily="34" charset="0"/>
                <a:cs typeface="Calibri"/>
              </a:rPr>
              <a:t>• </a:t>
            </a:r>
            <a:r>
              <a:rPr lang="fr-FR" sz="2300" b="1" dirty="0">
                <a:solidFill>
                  <a:schemeClr val="accent6">
                    <a:lumMod val="75000"/>
                  </a:schemeClr>
                </a:solidFill>
                <a:latin typeface="Century Gothic" panose="020B0502020202020204" pitchFamily="34" charset="0"/>
              </a:rPr>
              <a:t>Construction d’une maison individuelle </a:t>
            </a:r>
            <a:r>
              <a:rPr lang="fr-FR" sz="2300" dirty="0">
                <a:solidFill>
                  <a:schemeClr val="accent6">
                    <a:lumMod val="75000"/>
                  </a:schemeClr>
                </a:solidFill>
                <a:latin typeface="Century Gothic" panose="020B0502020202020204" pitchFamily="34" charset="0"/>
                <a:cs typeface="Calibri"/>
              </a:rPr>
              <a:t>•</a:t>
            </a:r>
            <a:endParaRPr lang="fr-FR" sz="2300" b="1" dirty="0">
              <a:solidFill>
                <a:schemeClr val="accent6">
                  <a:lumMod val="75000"/>
                </a:schemeClr>
              </a:solidFill>
              <a:latin typeface="Century Gothic" panose="020B0502020202020204" pitchFamily="34" charset="0"/>
            </a:endParaRPr>
          </a:p>
        </p:txBody>
      </p:sp>
      <p:sp>
        <p:nvSpPr>
          <p:cNvPr id="15" name="ZoneTexte 14"/>
          <p:cNvSpPr txBox="1"/>
          <p:nvPr/>
        </p:nvSpPr>
        <p:spPr>
          <a:xfrm>
            <a:off x="8263900" y="8867252"/>
            <a:ext cx="6115833" cy="979937"/>
          </a:xfrm>
          <a:prstGeom prst="rect">
            <a:avLst/>
          </a:prstGeom>
          <a:noFill/>
          <a:ln w="3175">
            <a:noFill/>
          </a:ln>
        </p:spPr>
        <p:txBody>
          <a:bodyPr wrap="square" lIns="147483" tIns="73741" rIns="147483" bIns="73741" rtlCol="0">
            <a:spAutoFit/>
          </a:bodyPr>
          <a:lstStyle/>
          <a:p>
            <a:pPr algn="ctr"/>
            <a:r>
              <a:rPr lang="fr-FR" sz="1800" b="1" dirty="0">
                <a:solidFill>
                  <a:schemeClr val="accent3"/>
                </a:solidFill>
                <a:latin typeface="Century Gothic" panose="020B0502020202020204" pitchFamily="34" charset="0"/>
              </a:rPr>
              <a:t>M. Et Mme PARSONS</a:t>
            </a:r>
          </a:p>
          <a:p>
            <a:pPr algn="ctr"/>
            <a:r>
              <a:rPr lang="fr-FR" sz="1800" dirty="0">
                <a:latin typeface="Century Gothic" panose="020B0502020202020204" pitchFamily="34" charset="0"/>
              </a:rPr>
              <a:t>34 rue du </a:t>
            </a:r>
            <a:r>
              <a:rPr lang="fr-FR" sz="1800" dirty="0" err="1">
                <a:latin typeface="Century Gothic" panose="020B0502020202020204" pitchFamily="34" charset="0"/>
              </a:rPr>
              <a:t>Luizet</a:t>
            </a:r>
            <a:r>
              <a:rPr lang="fr-FR" sz="1800" dirty="0">
                <a:latin typeface="Century Gothic" panose="020B0502020202020204" pitchFamily="34" charset="0"/>
              </a:rPr>
              <a:t>  69100 VILLEURBANNE</a:t>
            </a:r>
          </a:p>
          <a:p>
            <a:pPr algn="ctr"/>
            <a:r>
              <a:rPr lang="fr-FR" sz="1800" dirty="0">
                <a:latin typeface="Century Gothic" panose="020B0502020202020204" pitchFamily="34" charset="0"/>
              </a:rPr>
              <a:t>06 47 86 87 55 </a:t>
            </a:r>
            <a:r>
              <a:rPr lang="fr-FR" sz="1800" dirty="0">
                <a:latin typeface="Century Gothic" panose="020B0502020202020204" pitchFamily="34" charset="0"/>
                <a:cs typeface="Calibri"/>
              </a:rPr>
              <a:t>•</a:t>
            </a:r>
            <a:r>
              <a:rPr lang="fr-FR" sz="1800" dirty="0">
                <a:latin typeface="Century Gothic" panose="020B0502020202020204" pitchFamily="34" charset="0"/>
              </a:rPr>
              <a:t> 06 17 50 93 45</a:t>
            </a:r>
          </a:p>
        </p:txBody>
      </p:sp>
      <p:sp>
        <p:nvSpPr>
          <p:cNvPr id="18" name="Rectangle 17"/>
          <p:cNvSpPr/>
          <p:nvPr/>
        </p:nvSpPr>
        <p:spPr>
          <a:xfrm>
            <a:off x="7562056" y="454336"/>
            <a:ext cx="7562057" cy="814273"/>
          </a:xfrm>
          <a:prstGeom prst="rect">
            <a:avLst/>
          </a:prstGeom>
          <a:solidFill>
            <a:schemeClr val="accent3"/>
          </a:solidFill>
        </p:spPr>
        <p:txBody>
          <a:bodyPr wrap="square" lIns="105344" tIns="52673" rIns="105344" bIns="52673">
            <a:spAutoFit/>
          </a:bodyPr>
          <a:lstStyle/>
          <a:p>
            <a:pPr algn="ctr"/>
            <a:r>
              <a:rPr lang="fr-FR" sz="4600"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latin typeface="Century Gothic" panose="020B0502020202020204" pitchFamily="34" charset="0"/>
              </a:rPr>
              <a:t>PERMIS DE CONSTRUIRE</a:t>
            </a:r>
          </a:p>
        </p:txBody>
      </p:sp>
      <p:sp>
        <p:nvSpPr>
          <p:cNvPr id="3" name="Rectangle 2"/>
          <p:cNvSpPr/>
          <p:nvPr/>
        </p:nvSpPr>
        <p:spPr>
          <a:xfrm>
            <a:off x="7604592" y="6947593"/>
            <a:ext cx="7519521" cy="937384"/>
          </a:xfrm>
          <a:prstGeom prst="rect">
            <a:avLst/>
          </a:prstGeom>
        </p:spPr>
        <p:txBody>
          <a:bodyPr wrap="square" lIns="105344" tIns="52673" rIns="105344" bIns="52673">
            <a:spAutoFit/>
          </a:bodyPr>
          <a:lstStyle/>
          <a:p>
            <a:pPr algn="ctr"/>
            <a:r>
              <a:rPr lang="fr-FR" sz="1800" dirty="0">
                <a:latin typeface="Century Gothic" panose="020B0502020202020204" pitchFamily="34" charset="0"/>
              </a:rPr>
              <a:t>Adresse du projet :</a:t>
            </a:r>
          </a:p>
          <a:p>
            <a:pPr algn="ctr"/>
            <a:r>
              <a:rPr lang="fr-FR" sz="1800" dirty="0">
                <a:latin typeface="Century Gothic" panose="020B0502020202020204" pitchFamily="34" charset="0"/>
              </a:rPr>
              <a:t>Lotissement « Ô Clos Laurie » </a:t>
            </a:r>
            <a:r>
              <a:rPr lang="fr-FR" sz="1800" dirty="0">
                <a:latin typeface="Century Gothic" panose="020B0502020202020204" pitchFamily="34" charset="0"/>
                <a:cs typeface="Calibri"/>
              </a:rPr>
              <a:t>• </a:t>
            </a:r>
            <a:r>
              <a:rPr lang="fr-FR" sz="1800" dirty="0">
                <a:latin typeface="Century Gothic" panose="020B0502020202020204" pitchFamily="34" charset="0"/>
              </a:rPr>
              <a:t>Lot N°01 </a:t>
            </a:r>
          </a:p>
          <a:p>
            <a:pPr algn="ctr"/>
            <a:r>
              <a:rPr lang="fr-FR" sz="1800" dirty="0">
                <a:latin typeface="Century Gothic" panose="020B0502020202020204" pitchFamily="34" charset="0"/>
              </a:rPr>
              <a:t>Rue de Pellera - Lieudit Terre de la Cour - 01700 MIRIBEL</a:t>
            </a:r>
          </a:p>
        </p:txBody>
      </p:sp>
      <p:sp>
        <p:nvSpPr>
          <p:cNvPr id="21" name="ZoneTexte 20"/>
          <p:cNvSpPr txBox="1"/>
          <p:nvPr/>
        </p:nvSpPr>
        <p:spPr>
          <a:xfrm>
            <a:off x="9519290" y="10078890"/>
            <a:ext cx="3605053" cy="425939"/>
          </a:xfrm>
          <a:prstGeom prst="rect">
            <a:avLst/>
          </a:prstGeom>
          <a:noFill/>
          <a:ln w="3175">
            <a:noFill/>
          </a:ln>
        </p:spPr>
        <p:txBody>
          <a:bodyPr wrap="square" lIns="147483" tIns="73741" rIns="147483" bIns="73741" rtlCol="0">
            <a:spAutoFit/>
          </a:bodyPr>
          <a:lstStyle/>
          <a:p>
            <a:pPr algn="ctr"/>
            <a:r>
              <a:rPr lang="fr-FR" sz="1800" dirty="0">
                <a:latin typeface="Century Gothic" panose="020B0502020202020204" pitchFamily="34" charset="0"/>
              </a:rPr>
              <a:t>Février 2017</a:t>
            </a:r>
          </a:p>
        </p:txBody>
      </p:sp>
      <p:cxnSp>
        <p:nvCxnSpPr>
          <p:cNvPr id="8" name="Connecteur droit 7"/>
          <p:cNvCxnSpPr/>
          <p:nvPr/>
        </p:nvCxnSpPr>
        <p:spPr>
          <a:xfrm>
            <a:off x="7562057" y="0"/>
            <a:ext cx="0" cy="10688638"/>
          </a:xfrm>
          <a:prstGeom prst="line">
            <a:avLst/>
          </a:prstGeom>
        </p:spPr>
        <p:style>
          <a:lnRef idx="1">
            <a:schemeClr val="dk1"/>
          </a:lnRef>
          <a:fillRef idx="0">
            <a:schemeClr val="dk1"/>
          </a:fillRef>
          <a:effectRef idx="0">
            <a:schemeClr val="dk1"/>
          </a:effectRef>
          <a:fontRef idx="minor">
            <a:schemeClr val="tx1"/>
          </a:fontRef>
        </p:style>
      </p:cxn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98073" y="2458427"/>
            <a:ext cx="7332560" cy="39696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9657655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descr="FaçadeNord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785319" y="-3352548"/>
            <a:ext cx="10693401" cy="15125700"/>
          </a:xfrm>
          <a:prstGeom prst="rect">
            <a:avLst/>
          </a:prstGeom>
        </p:spPr>
      </p:pic>
      <p:sp>
        <p:nvSpPr>
          <p:cNvPr id="2" name="ZoneTexte 1"/>
          <p:cNvSpPr txBox="1"/>
          <p:nvPr/>
        </p:nvSpPr>
        <p:spPr>
          <a:xfrm>
            <a:off x="330943" y="7584376"/>
            <a:ext cx="2033706" cy="321792"/>
          </a:xfrm>
          <a:prstGeom prst="rect">
            <a:avLst/>
          </a:prstGeom>
          <a:noFill/>
        </p:spPr>
        <p:txBody>
          <a:bodyPr wrap="none" lIns="105319" tIns="52660" rIns="105319" bIns="52660" rtlCol="0">
            <a:spAutoFit/>
          </a:bodyPr>
          <a:lstStyle/>
          <a:p>
            <a:r>
              <a:rPr lang="fr-FR" sz="1400" dirty="0">
                <a:latin typeface="Century Gothic" panose="020B0502020202020204" pitchFamily="34" charset="0"/>
              </a:rPr>
              <a:t>LÉGENDE MATÉRIAUX</a:t>
            </a:r>
          </a:p>
        </p:txBody>
      </p:sp>
      <p:graphicFrame>
        <p:nvGraphicFramePr>
          <p:cNvPr id="7" name="Tableau 6"/>
          <p:cNvGraphicFramePr>
            <a:graphicFrameLocks noGrp="1"/>
          </p:cNvGraphicFramePr>
          <p:nvPr>
            <p:extLst>
              <p:ext uri="{D42A27DB-BD31-4B8C-83A1-F6EECF244321}">
                <p14:modId xmlns:p14="http://schemas.microsoft.com/office/powerpoint/2010/main" val="2061074931"/>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05</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FACADE NORD</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1/100</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13" name="Rectangle 12"/>
          <p:cNvSpPr/>
          <p:nvPr/>
        </p:nvSpPr>
        <p:spPr>
          <a:xfrm>
            <a:off x="7051625" y="4552230"/>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①</a:t>
            </a:r>
            <a:endParaRPr lang="fr-FR" sz="2100" dirty="0"/>
          </a:p>
        </p:txBody>
      </p:sp>
      <p:sp>
        <p:nvSpPr>
          <p:cNvPr id="15" name="Rectangle 14"/>
          <p:cNvSpPr/>
          <p:nvPr/>
        </p:nvSpPr>
        <p:spPr>
          <a:xfrm>
            <a:off x="5401816" y="3329883"/>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③ </a:t>
            </a:r>
            <a:endParaRPr lang="fr-FR" sz="2100" dirty="0"/>
          </a:p>
        </p:txBody>
      </p:sp>
      <p:sp>
        <p:nvSpPr>
          <p:cNvPr id="16" name="Rectangle 15"/>
          <p:cNvSpPr/>
          <p:nvPr/>
        </p:nvSpPr>
        <p:spPr>
          <a:xfrm>
            <a:off x="9002217" y="2682530"/>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④</a:t>
            </a:r>
            <a:endParaRPr lang="fr-FR" sz="2100" dirty="0"/>
          </a:p>
        </p:txBody>
      </p:sp>
      <p:sp>
        <p:nvSpPr>
          <p:cNvPr id="17" name="Rectangle 16"/>
          <p:cNvSpPr/>
          <p:nvPr/>
        </p:nvSpPr>
        <p:spPr>
          <a:xfrm>
            <a:off x="5535943" y="2698918"/>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⑤</a:t>
            </a:r>
            <a:endParaRPr lang="fr-FR" sz="2100" dirty="0"/>
          </a:p>
        </p:txBody>
      </p:sp>
      <p:sp>
        <p:nvSpPr>
          <p:cNvPr id="19" name="Rectangle 18"/>
          <p:cNvSpPr/>
          <p:nvPr/>
        </p:nvSpPr>
        <p:spPr>
          <a:xfrm>
            <a:off x="5351814" y="4410723"/>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③ </a:t>
            </a:r>
            <a:endParaRPr lang="fr-FR" sz="2100" dirty="0"/>
          </a:p>
        </p:txBody>
      </p:sp>
      <p:sp>
        <p:nvSpPr>
          <p:cNvPr id="20" name="Rectangle 19"/>
          <p:cNvSpPr/>
          <p:nvPr/>
        </p:nvSpPr>
        <p:spPr>
          <a:xfrm>
            <a:off x="7994104" y="3906665"/>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④</a:t>
            </a:r>
            <a:endParaRPr lang="fr-FR" sz="2100" dirty="0"/>
          </a:p>
        </p:txBody>
      </p:sp>
      <p:sp>
        <p:nvSpPr>
          <p:cNvPr id="21" name="Rectangle 20"/>
          <p:cNvSpPr/>
          <p:nvPr/>
        </p:nvSpPr>
        <p:spPr>
          <a:xfrm>
            <a:off x="7202015" y="3330603"/>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②</a:t>
            </a:r>
            <a:endParaRPr lang="fr-FR" sz="2100" dirty="0"/>
          </a:p>
        </p:txBody>
      </p:sp>
      <p:grpSp>
        <p:nvGrpSpPr>
          <p:cNvPr id="22" name="Groupe 18"/>
          <p:cNvGrpSpPr/>
          <p:nvPr/>
        </p:nvGrpSpPr>
        <p:grpSpPr>
          <a:xfrm>
            <a:off x="330940" y="7892748"/>
            <a:ext cx="11484714" cy="1193346"/>
            <a:chOff x="280120" y="7089754"/>
            <a:chExt cx="9721080" cy="1071937"/>
          </a:xfrm>
        </p:grpSpPr>
        <p:sp>
          <p:nvSpPr>
            <p:cNvPr id="23" name="ZoneTexte 22"/>
            <p:cNvSpPr txBox="1"/>
            <p:nvPr/>
          </p:nvSpPr>
          <p:spPr>
            <a:xfrm>
              <a:off x="280120" y="7097305"/>
              <a:ext cx="9721080" cy="1064386"/>
            </a:xfrm>
            <a:prstGeom prst="rect">
              <a:avLst/>
            </a:prstGeom>
            <a:ln>
              <a:prstDash val="sysDot"/>
            </a:ln>
          </p:spPr>
          <p:style>
            <a:lnRef idx="2">
              <a:schemeClr val="accent3"/>
            </a:lnRef>
            <a:fillRef idx="1">
              <a:schemeClr val="lt1"/>
            </a:fillRef>
            <a:effectRef idx="0">
              <a:schemeClr val="accent3"/>
            </a:effectRef>
            <a:fontRef idx="minor">
              <a:schemeClr val="dk1"/>
            </a:fontRef>
          </p:style>
          <p:txBody>
            <a:bodyPr wrap="square" rtlCol="0">
              <a:spAutoFit/>
            </a:bodyPr>
            <a:lstStyle/>
            <a:p>
              <a:pPr>
                <a:lnSpc>
                  <a:spcPct val="150000"/>
                </a:lnSpc>
              </a:pPr>
              <a:r>
                <a:rPr lang="fr-FR" sz="1200" dirty="0">
                  <a:latin typeface="Century Gothic" panose="020B0502020202020204" pitchFamily="34" charset="0"/>
                  <a:cs typeface="Calibri"/>
                </a:rPr>
                <a:t>① Enduit </a:t>
              </a:r>
              <a:r>
                <a:rPr lang="fr-FR" sz="1200" dirty="0">
                  <a:solidFill>
                    <a:schemeClr val="tx1"/>
                  </a:solidFill>
                  <a:latin typeface="Century Gothic" panose="020B0502020202020204" pitchFamily="34" charset="0"/>
                  <a:cs typeface="Calibri"/>
                </a:rPr>
                <a:t>gratté teinte Sable d’</a:t>
              </a:r>
              <a:r>
                <a:rPr lang="fr-FR" sz="1200" dirty="0" err="1">
                  <a:solidFill>
                    <a:schemeClr val="tx1"/>
                  </a:solidFill>
                  <a:latin typeface="Century Gothic" panose="020B0502020202020204" pitchFamily="34" charset="0"/>
                  <a:cs typeface="Calibri"/>
                </a:rPr>
                <a:t>Athène</a:t>
              </a:r>
              <a:r>
                <a:rPr lang="fr-FR" sz="1200" dirty="0">
                  <a:solidFill>
                    <a:schemeClr val="tx1"/>
                  </a:solidFill>
                  <a:latin typeface="Century Gothic" panose="020B0502020202020204" pitchFamily="34" charset="0"/>
                  <a:cs typeface="Calibri"/>
                </a:rPr>
                <a:t> (</a:t>
              </a:r>
              <a:r>
                <a:rPr lang="fr-FR" sz="1200" dirty="0">
                  <a:latin typeface="Century Gothic" panose="020B0502020202020204" pitchFamily="34" charset="0"/>
                </a:rPr>
                <a:t>J.39 nuancier </a:t>
              </a:r>
              <a:r>
                <a:rPr lang="fr-FR" sz="1200" dirty="0" err="1">
                  <a:latin typeface="Century Gothic" panose="020B0502020202020204" pitchFamily="34" charset="0"/>
                </a:rPr>
                <a:t>Parexlanko</a:t>
              </a:r>
              <a:r>
                <a:rPr lang="fr-FR" sz="1200" dirty="0">
                  <a:latin typeface="Century Gothic" panose="020B0502020202020204" pitchFamily="34" charset="0"/>
                </a:rPr>
                <a:t>)</a:t>
              </a:r>
              <a:endParaRPr lang="fr-FR" sz="1200" dirty="0">
                <a:solidFill>
                  <a:schemeClr val="tx1"/>
                </a:solidFill>
                <a:latin typeface="Century Gothic" panose="020B0502020202020204" pitchFamily="34" charset="0"/>
                <a:cs typeface="Calibri"/>
              </a:endParaRPr>
            </a:p>
            <a:p>
              <a:pPr>
                <a:lnSpc>
                  <a:spcPct val="150000"/>
                </a:lnSpc>
              </a:pPr>
              <a:r>
                <a:rPr lang="fr-FR" sz="1200" dirty="0">
                  <a:latin typeface="Century Gothic" panose="020B0502020202020204" pitchFamily="34" charset="0"/>
                  <a:cs typeface="Calibri"/>
                </a:rPr>
                <a:t>② Menuiseries aluminium + volets roulants gris anthracite</a:t>
              </a:r>
            </a:p>
            <a:p>
              <a:pPr>
                <a:lnSpc>
                  <a:spcPct val="150000"/>
                </a:lnSpc>
              </a:pPr>
              <a:r>
                <a:rPr lang="fr-FR" sz="1200" dirty="0">
                  <a:latin typeface="Century Gothic" panose="020B0502020202020204" pitchFamily="34" charset="0"/>
                  <a:cs typeface="Calibri"/>
                </a:rPr>
                <a:t>③ Menuiseries PVC + volets roulants gris anthracite  </a:t>
              </a:r>
            </a:p>
            <a:p>
              <a:pPr>
                <a:lnSpc>
                  <a:spcPct val="150000"/>
                </a:lnSpc>
              </a:pPr>
              <a:r>
                <a:rPr lang="fr-FR" sz="1200" dirty="0">
                  <a:latin typeface="Century Gothic" panose="020B0502020202020204" pitchFamily="34" charset="0"/>
                  <a:cs typeface="Calibri"/>
                </a:rPr>
                <a:t>④ Tuiles canal en terre cuite </a:t>
              </a:r>
              <a:r>
                <a:rPr lang="fr-FR" sz="1200" dirty="0">
                  <a:solidFill>
                    <a:schemeClr val="tx1"/>
                  </a:solidFill>
                  <a:latin typeface="Century Gothic" panose="020B0502020202020204" pitchFamily="34" charset="0"/>
                  <a:cs typeface="Calibri"/>
                </a:rPr>
                <a:t>naturelle coloris rouge nuancé</a:t>
              </a:r>
            </a:p>
          </p:txBody>
        </p:sp>
        <p:sp>
          <p:nvSpPr>
            <p:cNvPr id="24" name="Rectangle 23"/>
            <p:cNvSpPr/>
            <p:nvPr/>
          </p:nvSpPr>
          <p:spPr>
            <a:xfrm>
              <a:off x="6362328" y="7089754"/>
              <a:ext cx="3096344" cy="317933"/>
            </a:xfrm>
            <a:prstGeom prst="rect">
              <a:avLst/>
            </a:prstGeom>
          </p:spPr>
          <p:txBody>
            <a:bodyPr wrap="square">
              <a:spAutoFit/>
            </a:bodyPr>
            <a:lstStyle/>
            <a:p>
              <a:pPr>
                <a:lnSpc>
                  <a:spcPct val="150000"/>
                </a:lnSpc>
              </a:pPr>
              <a:r>
                <a:rPr lang="fr-FR" sz="1200" dirty="0">
                  <a:latin typeface="Century Gothic" panose="020B0502020202020204" pitchFamily="34" charset="0"/>
                  <a:cs typeface="Calibri"/>
                </a:rPr>
                <a:t>⑤ Débord de toiture en PVC gris anthracite</a:t>
              </a:r>
            </a:p>
          </p:txBody>
        </p:sp>
      </p:grpSp>
      <p:sp>
        <p:nvSpPr>
          <p:cNvPr id="25" name="Rectangle 24"/>
          <p:cNvSpPr/>
          <p:nvPr/>
        </p:nvSpPr>
        <p:spPr>
          <a:xfrm>
            <a:off x="8426152" y="3258595"/>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①</a:t>
            </a:r>
            <a:endParaRPr lang="fr-FR" sz="2100" dirty="0"/>
          </a:p>
        </p:txBody>
      </p:sp>
    </p:spTree>
    <p:extLst>
      <p:ext uri="{BB962C8B-B14F-4D97-AF65-F5344CB8AC3E}">
        <p14:creationId xmlns:p14="http://schemas.microsoft.com/office/powerpoint/2010/main" val="380579697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330943" y="7584376"/>
            <a:ext cx="2033706" cy="321792"/>
          </a:xfrm>
          <a:prstGeom prst="rect">
            <a:avLst/>
          </a:prstGeom>
          <a:noFill/>
        </p:spPr>
        <p:txBody>
          <a:bodyPr wrap="none" lIns="105319" tIns="52660" rIns="105319" bIns="52660" rtlCol="0">
            <a:spAutoFit/>
          </a:bodyPr>
          <a:lstStyle/>
          <a:p>
            <a:r>
              <a:rPr lang="fr-FR" sz="1400" dirty="0">
                <a:latin typeface="Century Gothic" panose="020B0502020202020204" pitchFamily="34" charset="0"/>
              </a:rPr>
              <a:t>LÉGENDE MATÉRIAUX</a:t>
            </a:r>
          </a:p>
        </p:txBody>
      </p:sp>
      <p:graphicFrame>
        <p:nvGraphicFramePr>
          <p:cNvPr id="7" name="Tableau 6"/>
          <p:cNvGraphicFramePr>
            <a:graphicFrameLocks noGrp="1"/>
          </p:cNvGraphicFramePr>
          <p:nvPr>
            <p:extLst>
              <p:ext uri="{D42A27DB-BD31-4B8C-83A1-F6EECF244321}">
                <p14:modId xmlns:p14="http://schemas.microsoft.com/office/powerpoint/2010/main" val="94465857"/>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05</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FACADE EST</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1/100</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3" name="Image 2" descr="FaçadeEst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6" y="-992384"/>
            <a:ext cx="15125700" cy="10693401"/>
          </a:xfrm>
          <a:prstGeom prst="rect">
            <a:avLst/>
          </a:prstGeom>
        </p:spPr>
      </p:pic>
      <p:sp>
        <p:nvSpPr>
          <p:cNvPr id="13" name="Rectangle 12"/>
          <p:cNvSpPr/>
          <p:nvPr/>
        </p:nvSpPr>
        <p:spPr>
          <a:xfrm>
            <a:off x="8282136" y="3200629"/>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①</a:t>
            </a:r>
            <a:endParaRPr lang="fr-FR" sz="2100" dirty="0"/>
          </a:p>
        </p:txBody>
      </p:sp>
      <p:sp>
        <p:nvSpPr>
          <p:cNvPr id="14" name="Rectangle 13"/>
          <p:cNvSpPr/>
          <p:nvPr/>
        </p:nvSpPr>
        <p:spPr>
          <a:xfrm>
            <a:off x="7036079" y="4496774"/>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③ </a:t>
            </a:r>
            <a:endParaRPr lang="fr-FR" sz="2100" dirty="0"/>
          </a:p>
        </p:txBody>
      </p:sp>
      <p:sp>
        <p:nvSpPr>
          <p:cNvPr id="17" name="Rectangle 16"/>
          <p:cNvSpPr/>
          <p:nvPr/>
        </p:nvSpPr>
        <p:spPr>
          <a:xfrm>
            <a:off x="10586392" y="3920709"/>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⑤</a:t>
            </a:r>
            <a:endParaRPr lang="fr-FR" sz="2100" dirty="0"/>
          </a:p>
        </p:txBody>
      </p:sp>
      <p:sp>
        <p:nvSpPr>
          <p:cNvPr id="18" name="Rectangle 17"/>
          <p:cNvSpPr/>
          <p:nvPr/>
        </p:nvSpPr>
        <p:spPr>
          <a:xfrm>
            <a:off x="9578280" y="4136733"/>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①</a:t>
            </a:r>
            <a:endParaRPr lang="fr-FR" sz="2100" dirty="0"/>
          </a:p>
        </p:txBody>
      </p:sp>
      <p:sp>
        <p:nvSpPr>
          <p:cNvPr id="19" name="Rectangle 18"/>
          <p:cNvSpPr/>
          <p:nvPr/>
        </p:nvSpPr>
        <p:spPr>
          <a:xfrm>
            <a:off x="9074225" y="2608016"/>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⑤</a:t>
            </a:r>
            <a:endParaRPr lang="fr-FR" sz="2100" dirty="0"/>
          </a:p>
        </p:txBody>
      </p:sp>
      <p:sp>
        <p:nvSpPr>
          <p:cNvPr id="21" name="Rectangle 20"/>
          <p:cNvSpPr/>
          <p:nvPr/>
        </p:nvSpPr>
        <p:spPr>
          <a:xfrm>
            <a:off x="8282136" y="4136733"/>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④</a:t>
            </a:r>
            <a:endParaRPr lang="fr-FR" sz="2100" dirty="0"/>
          </a:p>
        </p:txBody>
      </p:sp>
      <p:grpSp>
        <p:nvGrpSpPr>
          <p:cNvPr id="23" name="Groupe 18"/>
          <p:cNvGrpSpPr/>
          <p:nvPr/>
        </p:nvGrpSpPr>
        <p:grpSpPr>
          <a:xfrm>
            <a:off x="330940" y="7892744"/>
            <a:ext cx="11484714" cy="1193346"/>
            <a:chOff x="280120" y="7089754"/>
            <a:chExt cx="9721080" cy="1071938"/>
          </a:xfrm>
        </p:grpSpPr>
        <p:sp>
          <p:nvSpPr>
            <p:cNvPr id="24" name="ZoneTexte 23"/>
            <p:cNvSpPr txBox="1"/>
            <p:nvPr/>
          </p:nvSpPr>
          <p:spPr>
            <a:xfrm>
              <a:off x="280120" y="7097305"/>
              <a:ext cx="9721080" cy="1064387"/>
            </a:xfrm>
            <a:prstGeom prst="rect">
              <a:avLst/>
            </a:prstGeom>
            <a:ln>
              <a:prstDash val="sysDot"/>
            </a:ln>
          </p:spPr>
          <p:style>
            <a:lnRef idx="2">
              <a:schemeClr val="accent3"/>
            </a:lnRef>
            <a:fillRef idx="1">
              <a:schemeClr val="lt1"/>
            </a:fillRef>
            <a:effectRef idx="0">
              <a:schemeClr val="accent3"/>
            </a:effectRef>
            <a:fontRef idx="minor">
              <a:schemeClr val="dk1"/>
            </a:fontRef>
          </p:style>
          <p:txBody>
            <a:bodyPr wrap="square" rtlCol="0">
              <a:spAutoFit/>
            </a:bodyPr>
            <a:lstStyle/>
            <a:p>
              <a:pPr>
                <a:lnSpc>
                  <a:spcPct val="150000"/>
                </a:lnSpc>
              </a:pPr>
              <a:r>
                <a:rPr lang="fr-FR" sz="1200" dirty="0">
                  <a:latin typeface="Century Gothic" panose="020B0502020202020204" pitchFamily="34" charset="0"/>
                  <a:cs typeface="Calibri"/>
                </a:rPr>
                <a:t>① Enduit </a:t>
              </a:r>
              <a:r>
                <a:rPr lang="fr-FR" sz="1200" dirty="0">
                  <a:solidFill>
                    <a:schemeClr val="tx1"/>
                  </a:solidFill>
                  <a:latin typeface="Century Gothic" panose="020B0502020202020204" pitchFamily="34" charset="0"/>
                  <a:cs typeface="Calibri"/>
                </a:rPr>
                <a:t>gratté teinte Sable d’</a:t>
              </a:r>
              <a:r>
                <a:rPr lang="fr-FR" sz="1200" dirty="0" err="1">
                  <a:solidFill>
                    <a:schemeClr val="tx1"/>
                  </a:solidFill>
                  <a:latin typeface="Century Gothic" panose="020B0502020202020204" pitchFamily="34" charset="0"/>
                  <a:cs typeface="Calibri"/>
                </a:rPr>
                <a:t>Athène</a:t>
              </a:r>
              <a:r>
                <a:rPr lang="fr-FR" sz="1200" dirty="0">
                  <a:solidFill>
                    <a:schemeClr val="tx1"/>
                  </a:solidFill>
                  <a:latin typeface="Century Gothic" panose="020B0502020202020204" pitchFamily="34" charset="0"/>
                  <a:cs typeface="Calibri"/>
                </a:rPr>
                <a:t> (</a:t>
              </a:r>
              <a:r>
                <a:rPr lang="fr-FR" sz="1200" dirty="0">
                  <a:latin typeface="Century Gothic" panose="020B0502020202020204" pitchFamily="34" charset="0"/>
                </a:rPr>
                <a:t>J.39 nuancier </a:t>
              </a:r>
              <a:r>
                <a:rPr lang="fr-FR" sz="1200" dirty="0" err="1">
                  <a:latin typeface="Century Gothic" panose="020B0502020202020204" pitchFamily="34" charset="0"/>
                </a:rPr>
                <a:t>Parexlanko</a:t>
              </a:r>
              <a:r>
                <a:rPr lang="fr-FR" sz="1200" dirty="0">
                  <a:latin typeface="Century Gothic" panose="020B0502020202020204" pitchFamily="34" charset="0"/>
                </a:rPr>
                <a:t>)</a:t>
              </a:r>
            </a:p>
            <a:p>
              <a:pPr>
                <a:lnSpc>
                  <a:spcPct val="150000"/>
                </a:lnSpc>
              </a:pPr>
              <a:endParaRPr lang="fr-FR" sz="1200" dirty="0">
                <a:latin typeface="Century Gothic" panose="020B0502020202020204" pitchFamily="34" charset="0"/>
              </a:endParaRPr>
            </a:p>
            <a:p>
              <a:pPr>
                <a:lnSpc>
                  <a:spcPct val="150000"/>
                </a:lnSpc>
              </a:pPr>
              <a:r>
                <a:rPr lang="fr-FR" sz="1200" dirty="0">
                  <a:latin typeface="Century Gothic" panose="020B0502020202020204" pitchFamily="34" charset="0"/>
                  <a:cs typeface="Calibri"/>
                </a:rPr>
                <a:t>③ Menuiseries PVC + volets roulants gris anthracite  </a:t>
              </a:r>
            </a:p>
            <a:p>
              <a:pPr>
                <a:lnSpc>
                  <a:spcPct val="150000"/>
                </a:lnSpc>
              </a:pPr>
              <a:r>
                <a:rPr lang="fr-FR" sz="1200" dirty="0">
                  <a:latin typeface="Century Gothic" panose="020B0502020202020204" pitchFamily="34" charset="0"/>
                  <a:cs typeface="Calibri"/>
                </a:rPr>
                <a:t>④ Tuiles canal en terre cuite </a:t>
              </a:r>
              <a:r>
                <a:rPr lang="fr-FR" sz="1200" dirty="0">
                  <a:solidFill>
                    <a:schemeClr val="tx1"/>
                  </a:solidFill>
                  <a:latin typeface="Century Gothic" panose="020B0502020202020204" pitchFamily="34" charset="0"/>
                  <a:cs typeface="Calibri"/>
                </a:rPr>
                <a:t>naturelle coloris rouge nuancé</a:t>
              </a:r>
            </a:p>
          </p:txBody>
        </p:sp>
        <p:sp>
          <p:nvSpPr>
            <p:cNvPr id="25" name="Rectangle 24"/>
            <p:cNvSpPr/>
            <p:nvPr/>
          </p:nvSpPr>
          <p:spPr>
            <a:xfrm>
              <a:off x="6362328" y="7089754"/>
              <a:ext cx="3096344" cy="566752"/>
            </a:xfrm>
            <a:prstGeom prst="rect">
              <a:avLst/>
            </a:prstGeom>
          </p:spPr>
          <p:txBody>
            <a:bodyPr wrap="square">
              <a:spAutoFit/>
            </a:bodyPr>
            <a:lstStyle/>
            <a:p>
              <a:pPr>
                <a:lnSpc>
                  <a:spcPct val="150000"/>
                </a:lnSpc>
              </a:pPr>
              <a:r>
                <a:rPr lang="fr-FR" sz="1200" dirty="0">
                  <a:latin typeface="Century Gothic" panose="020B0502020202020204" pitchFamily="34" charset="0"/>
                  <a:cs typeface="Calibri"/>
                </a:rPr>
                <a:t>⑤ Débord de toiture en PVC gris anthracite</a:t>
              </a:r>
            </a:p>
            <a:p>
              <a:pPr>
                <a:lnSpc>
                  <a:spcPct val="150000"/>
                </a:lnSpc>
              </a:pPr>
              <a:r>
                <a:rPr lang="fr-FR" sz="1200" dirty="0">
                  <a:latin typeface="Century Gothic" panose="020B0502020202020204" pitchFamily="34" charset="0"/>
                  <a:cs typeface="Calibri"/>
                </a:rPr>
                <a:t>⑥ Porte de garage gris anthracite</a:t>
              </a:r>
            </a:p>
          </p:txBody>
        </p:sp>
      </p:grpSp>
      <p:sp>
        <p:nvSpPr>
          <p:cNvPr id="20" name="Rectangle 19"/>
          <p:cNvSpPr/>
          <p:nvPr/>
        </p:nvSpPr>
        <p:spPr>
          <a:xfrm>
            <a:off x="10082335" y="4696247"/>
            <a:ext cx="453926" cy="415476"/>
          </a:xfrm>
          <a:prstGeom prst="rect">
            <a:avLst/>
          </a:prstGeom>
        </p:spPr>
        <p:txBody>
          <a:bodyPr wrap="none" lIns="91418" tIns="45709" rIns="91418" bIns="45709">
            <a:spAutoFit/>
          </a:bodyPr>
          <a:lstStyle/>
          <a:p>
            <a:r>
              <a:rPr lang="fr-FR" sz="2100" dirty="0">
                <a:solidFill>
                  <a:schemeClr val="bg1"/>
                </a:solidFill>
                <a:latin typeface="Century Gothic" panose="020B0502020202020204" pitchFamily="34" charset="0"/>
                <a:cs typeface="Calibri"/>
              </a:rPr>
              <a:t>⑥</a:t>
            </a:r>
            <a:endParaRPr lang="fr-FR" sz="2100" dirty="0">
              <a:solidFill>
                <a:schemeClr val="bg1"/>
              </a:solidFill>
            </a:endParaRPr>
          </a:p>
        </p:txBody>
      </p:sp>
    </p:spTree>
    <p:extLst>
      <p:ext uri="{BB962C8B-B14F-4D97-AF65-F5344CB8AC3E}">
        <p14:creationId xmlns:p14="http://schemas.microsoft.com/office/powerpoint/2010/main" val="74290916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330943" y="7584376"/>
            <a:ext cx="2033706" cy="321792"/>
          </a:xfrm>
          <a:prstGeom prst="rect">
            <a:avLst/>
          </a:prstGeom>
          <a:noFill/>
        </p:spPr>
        <p:txBody>
          <a:bodyPr wrap="none" lIns="105319" tIns="52660" rIns="105319" bIns="52660" rtlCol="0">
            <a:spAutoFit/>
          </a:bodyPr>
          <a:lstStyle/>
          <a:p>
            <a:r>
              <a:rPr lang="fr-FR" sz="1400" dirty="0">
                <a:latin typeface="Century Gothic" panose="020B0502020202020204" pitchFamily="34" charset="0"/>
              </a:rPr>
              <a:t>LÉGENDE MATÉRIAUX</a:t>
            </a:r>
          </a:p>
        </p:txBody>
      </p:sp>
      <p:graphicFrame>
        <p:nvGraphicFramePr>
          <p:cNvPr id="7" name="Tableau 6"/>
          <p:cNvGraphicFramePr>
            <a:graphicFrameLocks noGrp="1"/>
          </p:cNvGraphicFramePr>
          <p:nvPr>
            <p:extLst>
              <p:ext uri="{D42A27DB-BD31-4B8C-83A1-F6EECF244321}">
                <p14:modId xmlns:p14="http://schemas.microsoft.com/office/powerpoint/2010/main" val="558111962"/>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05</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FACADE OUEST</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1/100</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3" name="Image 2" descr="FaçadeOuest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2" y="-632346"/>
            <a:ext cx="15125700" cy="10693401"/>
          </a:xfrm>
          <a:prstGeom prst="rect">
            <a:avLst/>
          </a:prstGeom>
        </p:spPr>
      </p:pic>
      <p:sp>
        <p:nvSpPr>
          <p:cNvPr id="13" name="Rectangle 12"/>
          <p:cNvSpPr/>
          <p:nvPr/>
        </p:nvSpPr>
        <p:spPr>
          <a:xfrm>
            <a:off x="7756157" y="4568782"/>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①</a:t>
            </a:r>
            <a:endParaRPr lang="fr-FR" sz="2100" dirty="0"/>
          </a:p>
        </p:txBody>
      </p:sp>
      <p:sp>
        <p:nvSpPr>
          <p:cNvPr id="14" name="Rectangle 13"/>
          <p:cNvSpPr/>
          <p:nvPr/>
        </p:nvSpPr>
        <p:spPr>
          <a:xfrm>
            <a:off x="5451901" y="4856813"/>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③ </a:t>
            </a:r>
            <a:endParaRPr lang="fr-FR" sz="2100" dirty="0"/>
          </a:p>
        </p:txBody>
      </p:sp>
      <p:sp>
        <p:nvSpPr>
          <p:cNvPr id="16" name="Rectangle 15"/>
          <p:cNvSpPr/>
          <p:nvPr/>
        </p:nvSpPr>
        <p:spPr>
          <a:xfrm>
            <a:off x="4083750" y="4352757"/>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⑤</a:t>
            </a:r>
            <a:endParaRPr lang="fr-FR" sz="2100" dirty="0"/>
          </a:p>
        </p:txBody>
      </p:sp>
      <p:sp>
        <p:nvSpPr>
          <p:cNvPr id="19" name="Rectangle 18"/>
          <p:cNvSpPr/>
          <p:nvPr/>
        </p:nvSpPr>
        <p:spPr>
          <a:xfrm>
            <a:off x="7180094" y="4856813"/>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③ </a:t>
            </a:r>
            <a:endParaRPr lang="fr-FR" sz="2100" dirty="0"/>
          </a:p>
        </p:txBody>
      </p:sp>
      <p:sp>
        <p:nvSpPr>
          <p:cNvPr id="20" name="Rectangle 19"/>
          <p:cNvSpPr/>
          <p:nvPr/>
        </p:nvSpPr>
        <p:spPr>
          <a:xfrm>
            <a:off x="5523909" y="3848701"/>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③ </a:t>
            </a:r>
            <a:endParaRPr lang="fr-FR" sz="2100" dirty="0"/>
          </a:p>
        </p:txBody>
      </p:sp>
      <p:sp>
        <p:nvSpPr>
          <p:cNvPr id="21" name="Rectangle 20"/>
          <p:cNvSpPr/>
          <p:nvPr/>
        </p:nvSpPr>
        <p:spPr>
          <a:xfrm>
            <a:off x="7180094" y="3848701"/>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③ </a:t>
            </a:r>
            <a:endParaRPr lang="fr-FR" sz="2100" dirty="0"/>
          </a:p>
        </p:txBody>
      </p:sp>
      <p:sp>
        <p:nvSpPr>
          <p:cNvPr id="22" name="Rectangle 21"/>
          <p:cNvSpPr/>
          <p:nvPr/>
        </p:nvSpPr>
        <p:spPr>
          <a:xfrm>
            <a:off x="4011742" y="5072837"/>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①</a:t>
            </a:r>
            <a:endParaRPr lang="fr-FR" sz="2100" dirty="0"/>
          </a:p>
        </p:txBody>
      </p:sp>
      <p:sp>
        <p:nvSpPr>
          <p:cNvPr id="23" name="Rectangle 22"/>
          <p:cNvSpPr/>
          <p:nvPr/>
        </p:nvSpPr>
        <p:spPr>
          <a:xfrm>
            <a:off x="5401816" y="3128621"/>
            <a:ext cx="453926" cy="415476"/>
          </a:xfrm>
          <a:prstGeom prst="rect">
            <a:avLst/>
          </a:prstGeom>
        </p:spPr>
        <p:txBody>
          <a:bodyPr wrap="none" lIns="91418" tIns="45709" rIns="91418" bIns="45709">
            <a:spAutoFit/>
          </a:bodyPr>
          <a:lstStyle/>
          <a:p>
            <a:r>
              <a:rPr lang="fr-FR" sz="2100" dirty="0">
                <a:latin typeface="Century Gothic" panose="020B0502020202020204" pitchFamily="34" charset="0"/>
                <a:cs typeface="Calibri"/>
              </a:rPr>
              <a:t>⑤</a:t>
            </a:r>
            <a:endParaRPr lang="fr-FR" sz="2100" dirty="0"/>
          </a:p>
        </p:txBody>
      </p:sp>
      <p:grpSp>
        <p:nvGrpSpPr>
          <p:cNvPr id="24" name="Groupe 18"/>
          <p:cNvGrpSpPr/>
          <p:nvPr/>
        </p:nvGrpSpPr>
        <p:grpSpPr>
          <a:xfrm>
            <a:off x="330940" y="7892745"/>
            <a:ext cx="11484714" cy="1193346"/>
            <a:chOff x="280120" y="7089754"/>
            <a:chExt cx="9721080" cy="1071938"/>
          </a:xfrm>
        </p:grpSpPr>
        <p:sp>
          <p:nvSpPr>
            <p:cNvPr id="25" name="ZoneTexte 24"/>
            <p:cNvSpPr txBox="1"/>
            <p:nvPr/>
          </p:nvSpPr>
          <p:spPr>
            <a:xfrm>
              <a:off x="280120" y="7097305"/>
              <a:ext cx="9721080" cy="1064387"/>
            </a:xfrm>
            <a:prstGeom prst="rect">
              <a:avLst/>
            </a:prstGeom>
            <a:ln>
              <a:prstDash val="sysDot"/>
            </a:ln>
          </p:spPr>
          <p:style>
            <a:lnRef idx="2">
              <a:schemeClr val="accent3"/>
            </a:lnRef>
            <a:fillRef idx="1">
              <a:schemeClr val="lt1"/>
            </a:fillRef>
            <a:effectRef idx="0">
              <a:schemeClr val="accent3"/>
            </a:effectRef>
            <a:fontRef idx="minor">
              <a:schemeClr val="dk1"/>
            </a:fontRef>
          </p:style>
          <p:txBody>
            <a:bodyPr wrap="square" rtlCol="0">
              <a:spAutoFit/>
            </a:bodyPr>
            <a:lstStyle/>
            <a:p>
              <a:pPr>
                <a:lnSpc>
                  <a:spcPct val="150000"/>
                </a:lnSpc>
              </a:pPr>
              <a:r>
                <a:rPr lang="fr-FR" sz="1200" dirty="0">
                  <a:latin typeface="Century Gothic" panose="020B0502020202020204" pitchFamily="34" charset="0"/>
                  <a:cs typeface="Calibri"/>
                </a:rPr>
                <a:t>① Enduit </a:t>
              </a:r>
              <a:r>
                <a:rPr lang="fr-FR" sz="1200" dirty="0">
                  <a:solidFill>
                    <a:schemeClr val="tx1"/>
                  </a:solidFill>
                  <a:latin typeface="Century Gothic" panose="020B0502020202020204" pitchFamily="34" charset="0"/>
                  <a:cs typeface="Calibri"/>
                </a:rPr>
                <a:t>gratté teinte Sable d’</a:t>
              </a:r>
              <a:r>
                <a:rPr lang="fr-FR" sz="1200" dirty="0" err="1">
                  <a:solidFill>
                    <a:schemeClr val="tx1"/>
                  </a:solidFill>
                  <a:latin typeface="Century Gothic" panose="020B0502020202020204" pitchFamily="34" charset="0"/>
                  <a:cs typeface="Calibri"/>
                </a:rPr>
                <a:t>Athène</a:t>
              </a:r>
              <a:r>
                <a:rPr lang="fr-FR" sz="1200" dirty="0">
                  <a:solidFill>
                    <a:schemeClr val="tx1"/>
                  </a:solidFill>
                  <a:latin typeface="Century Gothic" panose="020B0502020202020204" pitchFamily="34" charset="0"/>
                  <a:cs typeface="Calibri"/>
                </a:rPr>
                <a:t> (</a:t>
              </a:r>
              <a:r>
                <a:rPr lang="fr-FR" sz="1200" dirty="0">
                  <a:latin typeface="Century Gothic" panose="020B0502020202020204" pitchFamily="34" charset="0"/>
                </a:rPr>
                <a:t>J.39 nuancier </a:t>
              </a:r>
              <a:r>
                <a:rPr lang="fr-FR" sz="1200" dirty="0" err="1">
                  <a:latin typeface="Century Gothic" panose="020B0502020202020204" pitchFamily="34" charset="0"/>
                </a:rPr>
                <a:t>Parexlanko</a:t>
              </a:r>
              <a:r>
                <a:rPr lang="fr-FR" sz="1200" dirty="0">
                  <a:latin typeface="Century Gothic" panose="020B0502020202020204" pitchFamily="34" charset="0"/>
                </a:rPr>
                <a:t>)</a:t>
              </a:r>
            </a:p>
            <a:p>
              <a:pPr>
                <a:lnSpc>
                  <a:spcPct val="150000"/>
                </a:lnSpc>
              </a:pPr>
              <a:endParaRPr lang="fr-FR" sz="1200" dirty="0">
                <a:solidFill>
                  <a:schemeClr val="tx1"/>
                </a:solidFill>
                <a:latin typeface="Century Gothic" panose="020B0502020202020204" pitchFamily="34" charset="0"/>
                <a:cs typeface="Calibri"/>
              </a:endParaRPr>
            </a:p>
            <a:p>
              <a:pPr>
                <a:lnSpc>
                  <a:spcPct val="150000"/>
                </a:lnSpc>
              </a:pPr>
              <a:r>
                <a:rPr lang="fr-FR" sz="1200" dirty="0">
                  <a:latin typeface="Century Gothic" panose="020B0502020202020204" pitchFamily="34" charset="0"/>
                  <a:cs typeface="Calibri"/>
                </a:rPr>
                <a:t>③ Menuiseries PVC + volets roulants gris anthracite  </a:t>
              </a:r>
            </a:p>
            <a:p>
              <a:pPr>
                <a:lnSpc>
                  <a:spcPct val="150000"/>
                </a:lnSpc>
              </a:pPr>
              <a:endParaRPr lang="fr-FR" sz="1200" dirty="0">
                <a:latin typeface="Century Gothic" panose="020B0502020202020204" pitchFamily="34" charset="0"/>
                <a:cs typeface="Calibri"/>
              </a:endParaRPr>
            </a:p>
          </p:txBody>
        </p:sp>
        <p:sp>
          <p:nvSpPr>
            <p:cNvPr id="26" name="Rectangle 25"/>
            <p:cNvSpPr/>
            <p:nvPr/>
          </p:nvSpPr>
          <p:spPr>
            <a:xfrm>
              <a:off x="6362328" y="7089754"/>
              <a:ext cx="3096344" cy="1064387"/>
            </a:xfrm>
            <a:prstGeom prst="rect">
              <a:avLst/>
            </a:prstGeom>
          </p:spPr>
          <p:txBody>
            <a:bodyPr wrap="square">
              <a:spAutoFit/>
            </a:bodyPr>
            <a:lstStyle/>
            <a:p>
              <a:pPr>
                <a:lnSpc>
                  <a:spcPct val="150000"/>
                </a:lnSpc>
              </a:pPr>
              <a:r>
                <a:rPr lang="fr-FR" sz="1200" dirty="0">
                  <a:latin typeface="Century Gothic" panose="020B0502020202020204" pitchFamily="34" charset="0"/>
                  <a:cs typeface="Calibri"/>
                </a:rPr>
                <a:t>⑤ Débord de toiture en PVC gris anthracite</a:t>
              </a:r>
            </a:p>
            <a:p>
              <a:pPr>
                <a:lnSpc>
                  <a:spcPct val="150000"/>
                </a:lnSpc>
              </a:pPr>
              <a:endParaRPr lang="fr-FR" sz="1200" dirty="0">
                <a:latin typeface="Century Gothic" panose="020B0502020202020204" pitchFamily="34" charset="0"/>
                <a:cs typeface="Calibri"/>
              </a:endParaRPr>
            </a:p>
            <a:p>
              <a:pPr>
                <a:lnSpc>
                  <a:spcPct val="150000"/>
                </a:lnSpc>
              </a:pPr>
              <a:r>
                <a:rPr lang="fr-FR" sz="1200" dirty="0">
                  <a:latin typeface="Century Gothic" panose="020B0502020202020204" pitchFamily="34" charset="0"/>
                  <a:cs typeface="Calibri"/>
                </a:rPr>
                <a:t>⑦ Porte gris anthracite</a:t>
              </a:r>
            </a:p>
            <a:p>
              <a:pPr>
                <a:lnSpc>
                  <a:spcPct val="150000"/>
                </a:lnSpc>
              </a:pPr>
              <a:endParaRPr lang="fr-FR" sz="1200" dirty="0">
                <a:latin typeface="Century Gothic" panose="020B0502020202020204" pitchFamily="34" charset="0"/>
                <a:cs typeface="Calibri"/>
              </a:endParaRPr>
            </a:p>
          </p:txBody>
        </p:sp>
      </p:grpSp>
      <p:sp>
        <p:nvSpPr>
          <p:cNvPr id="27" name="Rectangle 26"/>
          <p:cNvSpPr/>
          <p:nvPr/>
        </p:nvSpPr>
        <p:spPr>
          <a:xfrm>
            <a:off x="4537720" y="5128295"/>
            <a:ext cx="453926" cy="415476"/>
          </a:xfrm>
          <a:prstGeom prst="rect">
            <a:avLst/>
          </a:prstGeom>
        </p:spPr>
        <p:txBody>
          <a:bodyPr wrap="none" lIns="91418" tIns="45709" rIns="91418" bIns="45709">
            <a:spAutoFit/>
          </a:bodyPr>
          <a:lstStyle/>
          <a:p>
            <a:r>
              <a:rPr lang="fr-FR" sz="2100" dirty="0">
                <a:solidFill>
                  <a:schemeClr val="bg1"/>
                </a:solidFill>
                <a:latin typeface="Century Gothic" panose="020B0502020202020204" pitchFamily="34" charset="0"/>
                <a:cs typeface="Calibri"/>
              </a:rPr>
              <a:t>⑦</a:t>
            </a:r>
            <a:endParaRPr lang="fr-FR" sz="2100" dirty="0">
              <a:solidFill>
                <a:schemeClr val="bg1"/>
              </a:solidFill>
            </a:endParaRPr>
          </a:p>
        </p:txBody>
      </p:sp>
    </p:spTree>
    <p:extLst>
      <p:ext uri="{BB962C8B-B14F-4D97-AF65-F5344CB8AC3E}">
        <p14:creationId xmlns:p14="http://schemas.microsoft.com/office/powerpoint/2010/main" val="201079447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au 2"/>
          <p:cNvGraphicFramePr>
            <a:graphicFrameLocks noGrp="1"/>
          </p:cNvGraphicFramePr>
          <p:nvPr>
            <p:extLst>
              <p:ext uri="{D42A27DB-BD31-4B8C-83A1-F6EECF244321}">
                <p14:modId xmlns:p14="http://schemas.microsoft.com/office/powerpoint/2010/main" val="397271326"/>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05</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TOITURES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1/100</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2" name="Image 1" descr="Toiture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264" y="-632345"/>
            <a:ext cx="15118964" cy="10688638"/>
          </a:xfrm>
          <a:prstGeom prst="rect">
            <a:avLst/>
          </a:prstGeom>
        </p:spPr>
      </p:pic>
    </p:spTree>
    <p:extLst>
      <p:ext uri="{BB962C8B-B14F-4D97-AF65-F5344CB8AC3E}">
        <p14:creationId xmlns:p14="http://schemas.microsoft.com/office/powerpoint/2010/main" val="2729723762"/>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au 3"/>
          <p:cNvGraphicFramePr>
            <a:graphicFrameLocks noGrp="1"/>
          </p:cNvGraphicFramePr>
          <p:nvPr>
            <p:extLst>
              <p:ext uri="{D42A27DB-BD31-4B8C-83A1-F6EECF244321}">
                <p14:modId xmlns:p14="http://schemas.microsoft.com/office/powerpoint/2010/main" val="3034238365"/>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06</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INSERTION GRAPHIQUE</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Sans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2" name="Picture 2" descr="C:\Users\audrey.parsons\Documents\PERSO\Maison\PC\Insertion-Graphiqu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9397" y="360699"/>
            <a:ext cx="14325319" cy="86798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7952571"/>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3515" y="133684"/>
            <a:ext cx="7126993" cy="4461465"/>
          </a:xfrm>
          <a:prstGeom prst="rect">
            <a:avLst/>
          </a:prstGeom>
        </p:spPr>
      </p:pic>
      <p:pic>
        <p:nvPicPr>
          <p:cNvPr id="5" name="Imag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666181" y="133684"/>
            <a:ext cx="7126993" cy="4461465"/>
          </a:xfrm>
          <a:prstGeom prst="rect">
            <a:avLst/>
          </a:prstGeom>
        </p:spPr>
      </p:pic>
      <p:pic>
        <p:nvPicPr>
          <p:cNvPr id="6" name="Imag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03515" y="4730710"/>
            <a:ext cx="7126993" cy="4461465"/>
          </a:xfrm>
          <a:prstGeom prst="rect">
            <a:avLst/>
          </a:prstGeom>
        </p:spPr>
      </p:pic>
      <p:graphicFrame>
        <p:nvGraphicFramePr>
          <p:cNvPr id="8" name="Tableau 7"/>
          <p:cNvGraphicFramePr>
            <a:graphicFrameLocks noGrp="1"/>
          </p:cNvGraphicFramePr>
          <p:nvPr>
            <p:extLst>
              <p:ext uri="{D42A27DB-BD31-4B8C-83A1-F6EECF244321}">
                <p14:modId xmlns:p14="http://schemas.microsoft.com/office/powerpoint/2010/main" val="612258439"/>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r>
                        <a:rPr lang="fr-FR" sz="2000" b="1" dirty="0" smtClean="0">
                          <a:latin typeface="Century Gothic" panose="020B0502020202020204" pitchFamily="34" charset="0"/>
                        </a:rPr>
                        <a:t>PHOTOS ENVIRONNEMENT PROCHE</a:t>
                      </a:r>
                      <a:endParaRPr lang="fr-FR" sz="2000" b="1" dirty="0">
                        <a:latin typeface="Century Gothic" panose="020B0502020202020204" pitchFamily="34" charset="0"/>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Sans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3" name="ZoneTexte 2"/>
          <p:cNvSpPr txBox="1"/>
          <p:nvPr/>
        </p:nvSpPr>
        <p:spPr>
          <a:xfrm>
            <a:off x="425987" y="133679"/>
            <a:ext cx="961435" cy="429514"/>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05319" tIns="52660" rIns="105319" bIns="52660" rtlCol="0">
            <a:spAutoFit/>
          </a:bodyPr>
          <a:lstStyle/>
          <a:p>
            <a:pPr algn="ctr"/>
            <a:r>
              <a:rPr lang="fr-FR" sz="2100" b="1" dirty="0">
                <a:latin typeface="Century Gothic" panose="020B0502020202020204" pitchFamily="34" charset="0"/>
              </a:rPr>
              <a:t>Vue 1</a:t>
            </a:r>
          </a:p>
        </p:txBody>
      </p:sp>
      <p:sp>
        <p:nvSpPr>
          <p:cNvPr id="10" name="ZoneTexte 9"/>
          <p:cNvSpPr txBox="1"/>
          <p:nvPr/>
        </p:nvSpPr>
        <p:spPr>
          <a:xfrm>
            <a:off x="7676155" y="133679"/>
            <a:ext cx="961435" cy="429514"/>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05319" tIns="52660" rIns="105319" bIns="52660" rtlCol="0">
            <a:spAutoFit/>
          </a:bodyPr>
          <a:lstStyle/>
          <a:p>
            <a:pPr algn="ctr"/>
            <a:r>
              <a:rPr lang="fr-FR" sz="2100" b="1" dirty="0">
                <a:latin typeface="Century Gothic" panose="020B0502020202020204" pitchFamily="34" charset="0"/>
              </a:rPr>
              <a:t>Vue 2</a:t>
            </a:r>
          </a:p>
        </p:txBody>
      </p:sp>
      <p:sp>
        <p:nvSpPr>
          <p:cNvPr id="11" name="ZoneTexte 10"/>
          <p:cNvSpPr txBox="1"/>
          <p:nvPr/>
        </p:nvSpPr>
        <p:spPr>
          <a:xfrm>
            <a:off x="413490" y="4730710"/>
            <a:ext cx="961435" cy="429514"/>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05319" tIns="52660" rIns="105319" bIns="52660" rtlCol="0">
            <a:spAutoFit/>
          </a:bodyPr>
          <a:lstStyle/>
          <a:p>
            <a:pPr algn="ctr"/>
            <a:r>
              <a:rPr lang="fr-FR" sz="2100" b="1" dirty="0">
                <a:latin typeface="Century Gothic" panose="020B0502020202020204" pitchFamily="34" charset="0"/>
              </a:rPr>
              <a:t>Vue 3</a:t>
            </a:r>
          </a:p>
        </p:txBody>
      </p:sp>
      <p:pic>
        <p:nvPicPr>
          <p:cNvPr id="7" name="Image 6" descr="Dessin2-VuesProches.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21696" y="1599903"/>
            <a:ext cx="15118964" cy="10688638"/>
          </a:xfrm>
          <a:prstGeom prst="rect">
            <a:avLst/>
          </a:prstGeom>
        </p:spPr>
      </p:pic>
    </p:spTree>
    <p:extLst>
      <p:ext uri="{BB962C8B-B14F-4D97-AF65-F5344CB8AC3E}">
        <p14:creationId xmlns:p14="http://schemas.microsoft.com/office/powerpoint/2010/main" val="252360676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4047" y="133681"/>
            <a:ext cx="7126993" cy="4461465"/>
          </a:xfrm>
          <a:prstGeom prst="rect">
            <a:avLst/>
          </a:prstGeom>
        </p:spPr>
      </p:pic>
      <p:pic>
        <p:nvPicPr>
          <p:cNvPr id="3" name="Imag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04047" y="4729131"/>
            <a:ext cx="7126993" cy="4461465"/>
          </a:xfrm>
          <a:prstGeom prst="rect">
            <a:avLst/>
          </a:prstGeom>
        </p:spPr>
      </p:pic>
      <p:pic>
        <p:nvPicPr>
          <p:cNvPr id="5" name="Image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68384" y="133681"/>
            <a:ext cx="7126993" cy="4461465"/>
          </a:xfrm>
          <a:prstGeom prst="rect">
            <a:avLst/>
          </a:prstGeom>
        </p:spPr>
      </p:pic>
      <p:sp>
        <p:nvSpPr>
          <p:cNvPr id="8" name="ZoneTexte 7"/>
          <p:cNvSpPr txBox="1"/>
          <p:nvPr/>
        </p:nvSpPr>
        <p:spPr>
          <a:xfrm>
            <a:off x="425947" y="133680"/>
            <a:ext cx="961512" cy="429552"/>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05357" tIns="52679" rIns="105357" bIns="52679" rtlCol="0">
            <a:spAutoFit/>
          </a:bodyPr>
          <a:lstStyle/>
          <a:p>
            <a:pPr algn="ctr"/>
            <a:r>
              <a:rPr lang="fr-FR" sz="2100" b="1" dirty="0">
                <a:latin typeface="Century Gothic" panose="020B0502020202020204" pitchFamily="34" charset="0"/>
              </a:rPr>
              <a:t>Vue 4</a:t>
            </a:r>
          </a:p>
        </p:txBody>
      </p:sp>
      <p:sp>
        <p:nvSpPr>
          <p:cNvPr id="9" name="ZoneTexte 8"/>
          <p:cNvSpPr txBox="1"/>
          <p:nvPr/>
        </p:nvSpPr>
        <p:spPr>
          <a:xfrm>
            <a:off x="7676115" y="133680"/>
            <a:ext cx="961512" cy="429552"/>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05357" tIns="52679" rIns="105357" bIns="52679" rtlCol="0">
            <a:spAutoFit/>
          </a:bodyPr>
          <a:lstStyle/>
          <a:p>
            <a:pPr algn="ctr"/>
            <a:r>
              <a:rPr lang="fr-FR" sz="2100" b="1" dirty="0">
                <a:latin typeface="Century Gothic" panose="020B0502020202020204" pitchFamily="34" charset="0"/>
              </a:rPr>
              <a:t>Vue 5</a:t>
            </a:r>
          </a:p>
        </p:txBody>
      </p:sp>
      <p:sp>
        <p:nvSpPr>
          <p:cNvPr id="11" name="ZoneTexte 10"/>
          <p:cNvSpPr txBox="1"/>
          <p:nvPr/>
        </p:nvSpPr>
        <p:spPr>
          <a:xfrm>
            <a:off x="413449" y="4730710"/>
            <a:ext cx="961512" cy="429552"/>
          </a:xfrm>
          <a:prstGeom prst="rect">
            <a:avLst/>
          </a:prstGeom>
          <a:noFill/>
          <a:ln>
            <a:noFill/>
          </a:ln>
        </p:spPr>
        <p:style>
          <a:lnRef idx="2">
            <a:schemeClr val="accent3"/>
          </a:lnRef>
          <a:fillRef idx="1">
            <a:schemeClr val="lt1"/>
          </a:fillRef>
          <a:effectRef idx="0">
            <a:schemeClr val="accent3"/>
          </a:effectRef>
          <a:fontRef idx="minor">
            <a:schemeClr val="dk1"/>
          </a:fontRef>
        </p:style>
        <p:txBody>
          <a:bodyPr wrap="none" lIns="105357" tIns="52679" rIns="105357" bIns="52679" rtlCol="0">
            <a:spAutoFit/>
          </a:bodyPr>
          <a:lstStyle/>
          <a:p>
            <a:pPr algn="ctr"/>
            <a:r>
              <a:rPr lang="fr-FR" sz="2100" b="1" dirty="0">
                <a:latin typeface="Century Gothic" panose="020B0502020202020204" pitchFamily="34" charset="0"/>
              </a:rPr>
              <a:t>Vue 6</a:t>
            </a:r>
          </a:p>
        </p:txBody>
      </p:sp>
      <p:graphicFrame>
        <p:nvGraphicFramePr>
          <p:cNvPr id="12" name="Tableau 11"/>
          <p:cNvGraphicFramePr>
            <a:graphicFrameLocks noGrp="1"/>
          </p:cNvGraphicFramePr>
          <p:nvPr>
            <p:extLst>
              <p:ext uri="{D42A27DB-BD31-4B8C-83A1-F6EECF244321}">
                <p14:modId xmlns:p14="http://schemas.microsoft.com/office/powerpoint/2010/main" val="4092273699"/>
              </p:ext>
            </p:extLst>
          </p:nvPr>
        </p:nvGraphicFramePr>
        <p:xfrm>
          <a:off x="245869" y="9352503"/>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08</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PHOTOS PAYSAGE LOINTAIN</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Sans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6" name="Image 5" descr="Dessin2-VuesLoin.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24412" y="1640457"/>
            <a:ext cx="15118964" cy="10688638"/>
          </a:xfrm>
          <a:prstGeom prst="rect">
            <a:avLst/>
          </a:prstGeom>
        </p:spPr>
      </p:pic>
    </p:spTree>
    <p:extLst>
      <p:ext uri="{BB962C8B-B14F-4D97-AF65-F5344CB8AC3E}">
        <p14:creationId xmlns:p14="http://schemas.microsoft.com/office/powerpoint/2010/main" val="263354222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562056" y="454338"/>
            <a:ext cx="7562057" cy="814273"/>
          </a:xfrm>
          <a:prstGeom prst="rect">
            <a:avLst/>
          </a:prstGeom>
          <a:solidFill>
            <a:schemeClr val="accent3"/>
          </a:solidFill>
        </p:spPr>
        <p:txBody>
          <a:bodyPr wrap="square" lIns="105319" tIns="52660" rIns="105319" bIns="52660">
            <a:spAutoFit/>
          </a:bodyPr>
          <a:lstStyle/>
          <a:p>
            <a:pPr algn="ctr"/>
            <a:r>
              <a:rPr lang="fr-FR" sz="4600" b="1"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latin typeface="Century Gothic" panose="020B0502020202020204" pitchFamily="34" charset="0"/>
              </a:rPr>
              <a:t>SOMMAIRE</a:t>
            </a:r>
          </a:p>
        </p:txBody>
      </p:sp>
      <p:sp>
        <p:nvSpPr>
          <p:cNvPr id="3" name="Rectangle 2"/>
          <p:cNvSpPr/>
          <p:nvPr/>
        </p:nvSpPr>
        <p:spPr>
          <a:xfrm>
            <a:off x="7987416" y="2217940"/>
            <a:ext cx="7136697" cy="5974661"/>
          </a:xfrm>
          <a:prstGeom prst="rect">
            <a:avLst/>
          </a:prstGeom>
        </p:spPr>
        <p:txBody>
          <a:bodyPr wrap="square" lIns="105319" tIns="52660" rIns="105319" bIns="52660">
            <a:spAutoFit/>
          </a:bodyPr>
          <a:lstStyle/>
          <a:p>
            <a:pPr algn="just">
              <a:lnSpc>
                <a:spcPct val="200000"/>
              </a:lnSpc>
            </a:pPr>
            <a:r>
              <a:rPr lang="fr-FR" sz="1600" dirty="0">
                <a:latin typeface="Century Gothic" panose="020B0502020202020204" pitchFamily="34" charset="0"/>
              </a:rPr>
              <a:t>CERFA N°13406-05</a:t>
            </a:r>
          </a:p>
          <a:p>
            <a:pPr algn="just">
              <a:lnSpc>
                <a:spcPct val="200000"/>
              </a:lnSpc>
            </a:pPr>
            <a:r>
              <a:rPr lang="fr-FR" sz="1600" dirty="0">
                <a:latin typeface="Century Gothic" panose="020B0502020202020204" pitchFamily="34" charset="0"/>
              </a:rPr>
              <a:t>PCMI 01 – PLANS DE SITUATION</a:t>
            </a:r>
          </a:p>
          <a:p>
            <a:pPr algn="just">
              <a:lnSpc>
                <a:spcPct val="200000"/>
              </a:lnSpc>
            </a:pPr>
            <a:r>
              <a:rPr lang="fr-FR" sz="1600" dirty="0">
                <a:latin typeface="Century Gothic" panose="020B0502020202020204" pitchFamily="34" charset="0"/>
              </a:rPr>
              <a:t>PCMI 02 – PLAN DE MASSE</a:t>
            </a:r>
          </a:p>
          <a:p>
            <a:pPr algn="just">
              <a:lnSpc>
                <a:spcPct val="200000"/>
              </a:lnSpc>
            </a:pPr>
            <a:r>
              <a:rPr lang="fr-FR" sz="1600" dirty="0">
                <a:latin typeface="Century Gothic" panose="020B0502020202020204" pitchFamily="34" charset="0"/>
              </a:rPr>
              <a:t>PCMI 03 – PLAN EN COUPE</a:t>
            </a:r>
          </a:p>
          <a:p>
            <a:pPr algn="just">
              <a:lnSpc>
                <a:spcPct val="200000"/>
              </a:lnSpc>
            </a:pPr>
            <a:r>
              <a:rPr lang="fr-FR" sz="1600" dirty="0">
                <a:latin typeface="Century Gothic" panose="020B0502020202020204" pitchFamily="34" charset="0"/>
              </a:rPr>
              <a:t>PCMI 04 – NOTICE DESCRIPTIVE</a:t>
            </a:r>
          </a:p>
          <a:p>
            <a:pPr algn="just">
              <a:lnSpc>
                <a:spcPct val="200000"/>
              </a:lnSpc>
            </a:pPr>
            <a:r>
              <a:rPr lang="fr-FR" sz="1600" dirty="0">
                <a:latin typeface="Century Gothic" panose="020B0502020202020204" pitchFamily="34" charset="0"/>
              </a:rPr>
              <a:t>PCMI 05 – PLANS DES FACADES ET DES TOITURES</a:t>
            </a:r>
          </a:p>
          <a:p>
            <a:pPr algn="just">
              <a:lnSpc>
                <a:spcPct val="200000"/>
              </a:lnSpc>
            </a:pPr>
            <a:r>
              <a:rPr lang="fr-FR" sz="1600" dirty="0">
                <a:latin typeface="Century Gothic" panose="020B0502020202020204" pitchFamily="34" charset="0"/>
              </a:rPr>
              <a:t>PCMI 06 – INSERTION DU PROJET DANS SON ENVIRONNEMENT</a:t>
            </a:r>
          </a:p>
          <a:p>
            <a:pPr algn="just">
              <a:lnSpc>
                <a:spcPct val="200000"/>
              </a:lnSpc>
            </a:pPr>
            <a:r>
              <a:rPr lang="fr-FR" sz="1600" dirty="0">
                <a:latin typeface="Century Gothic" panose="020B0502020202020204" pitchFamily="34" charset="0"/>
              </a:rPr>
              <a:t>PCMI 07 – PHOTOS ENVIRONNEMENT PROCHE</a:t>
            </a:r>
          </a:p>
          <a:p>
            <a:pPr algn="just">
              <a:lnSpc>
                <a:spcPct val="200000"/>
              </a:lnSpc>
            </a:pPr>
            <a:r>
              <a:rPr lang="fr-FR" sz="1600" dirty="0">
                <a:latin typeface="Century Gothic" panose="020B0502020202020204" pitchFamily="34" charset="0"/>
              </a:rPr>
              <a:t>PCMI 08 – PHOTOS PAYSAGE LOINTAIN</a:t>
            </a:r>
          </a:p>
          <a:p>
            <a:pPr algn="just">
              <a:lnSpc>
                <a:spcPct val="200000"/>
              </a:lnSpc>
            </a:pPr>
            <a:r>
              <a:rPr lang="fr-FR" sz="1600" dirty="0">
                <a:latin typeface="Century Gothic" panose="020B0502020202020204" pitchFamily="34" charset="0"/>
              </a:rPr>
              <a:t>PCMI 09 – ATTESTATION SURFACE CONSTRUCTIBLE DU LOT</a:t>
            </a:r>
          </a:p>
          <a:p>
            <a:pPr algn="just">
              <a:lnSpc>
                <a:spcPct val="200000"/>
              </a:lnSpc>
            </a:pPr>
            <a:r>
              <a:rPr lang="fr-FR" sz="1600" dirty="0">
                <a:latin typeface="Century Gothic" panose="020B0502020202020204" pitchFamily="34" charset="0"/>
              </a:rPr>
              <a:t>PCMI 10 – AUTORISATION DE VENTE DES LOTS PAR ANTICIPATION</a:t>
            </a:r>
          </a:p>
          <a:p>
            <a:pPr algn="just">
              <a:lnSpc>
                <a:spcPct val="200000"/>
              </a:lnSpc>
            </a:pPr>
            <a:r>
              <a:rPr lang="fr-FR" sz="1600" dirty="0">
                <a:latin typeface="Century Gothic" panose="020B0502020202020204" pitchFamily="34" charset="0"/>
              </a:rPr>
              <a:t>PCMI 11 – ATTESTATION DE PRISE EN COMPTE DE LA RT 2012</a:t>
            </a:r>
          </a:p>
        </p:txBody>
      </p:sp>
      <p:cxnSp>
        <p:nvCxnSpPr>
          <p:cNvPr id="4" name="Connecteur droit 3"/>
          <p:cNvCxnSpPr/>
          <p:nvPr/>
        </p:nvCxnSpPr>
        <p:spPr>
          <a:xfrm>
            <a:off x="7562057" y="0"/>
            <a:ext cx="0" cy="10688638"/>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395485349"/>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b="35598"/>
          <a:stretch/>
        </p:blipFill>
        <p:spPr bwMode="auto">
          <a:xfrm>
            <a:off x="3406352" y="5169989"/>
            <a:ext cx="5006428" cy="35220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45868" y="213844"/>
            <a:ext cx="7333059" cy="4608899"/>
          </a:xfrm>
          <a:prstGeom prst="rect">
            <a:avLst/>
          </a:prstGeom>
          <a:noFill/>
          <a:ln>
            <a:noFill/>
          </a:ln>
          <a:extLst/>
        </p:spPr>
      </p:pic>
      <p:sp>
        <p:nvSpPr>
          <p:cNvPr id="3" name="ZoneTexte 2"/>
          <p:cNvSpPr txBox="1"/>
          <p:nvPr/>
        </p:nvSpPr>
        <p:spPr>
          <a:xfrm>
            <a:off x="245870" y="4998668"/>
            <a:ext cx="2925076" cy="352570"/>
          </a:xfrm>
          <a:prstGeom prst="rect">
            <a:avLst/>
          </a:prstGeom>
          <a:noFill/>
        </p:spPr>
        <p:txBody>
          <a:bodyPr wrap="none" lIns="105319" tIns="52660" rIns="105319" bIns="52660" rtlCol="0">
            <a:spAutoFit/>
          </a:bodyPr>
          <a:lstStyle/>
          <a:p>
            <a:r>
              <a:rPr lang="fr-FR" sz="1600" b="1" dirty="0">
                <a:latin typeface="Century Gothic" panose="020B0502020202020204" pitchFamily="34" charset="0"/>
              </a:rPr>
              <a:t>A l’échelle de la commune</a:t>
            </a:r>
          </a:p>
        </p:txBody>
      </p:sp>
      <p:sp>
        <p:nvSpPr>
          <p:cNvPr id="18" name="ZoneTexte 17"/>
          <p:cNvSpPr txBox="1"/>
          <p:nvPr/>
        </p:nvSpPr>
        <p:spPr>
          <a:xfrm>
            <a:off x="12409422" y="4998667"/>
            <a:ext cx="2431251" cy="352570"/>
          </a:xfrm>
          <a:prstGeom prst="rect">
            <a:avLst/>
          </a:prstGeom>
          <a:noFill/>
        </p:spPr>
        <p:txBody>
          <a:bodyPr wrap="none" lIns="105319" tIns="52660" rIns="105319" bIns="52660" rtlCol="0">
            <a:spAutoFit/>
          </a:bodyPr>
          <a:lstStyle/>
          <a:p>
            <a:r>
              <a:rPr lang="fr-FR" sz="1600" b="1" dirty="0">
                <a:latin typeface="Century Gothic" panose="020B0502020202020204" pitchFamily="34" charset="0"/>
              </a:rPr>
              <a:t>A l’échelle du quartier</a:t>
            </a:r>
          </a:p>
        </p:txBody>
      </p:sp>
      <p:sp>
        <p:nvSpPr>
          <p:cNvPr id="21" name="ZoneTexte 20"/>
          <p:cNvSpPr txBox="1"/>
          <p:nvPr/>
        </p:nvSpPr>
        <p:spPr>
          <a:xfrm>
            <a:off x="9227467" y="6447267"/>
            <a:ext cx="3189672" cy="1583676"/>
          </a:xfrm>
          <a:prstGeom prst="rect">
            <a:avLst/>
          </a:prstGeom>
          <a:noFill/>
        </p:spPr>
        <p:txBody>
          <a:bodyPr wrap="none" lIns="105319" tIns="52660" rIns="105319" bIns="52660" rtlCol="0">
            <a:spAutoFit/>
          </a:bodyPr>
          <a:lstStyle/>
          <a:p>
            <a:pPr algn="ctr"/>
            <a:r>
              <a:rPr lang="fr-FR" sz="1600" dirty="0">
                <a:latin typeface="Century Gothic" panose="020B0502020202020204" pitchFamily="34" charset="0"/>
              </a:rPr>
              <a:t>Lotissement « Ô Clos Laurie »</a:t>
            </a:r>
          </a:p>
          <a:p>
            <a:pPr algn="ctr"/>
            <a:r>
              <a:rPr lang="fr-FR" sz="1600" dirty="0">
                <a:latin typeface="Century Gothic" panose="020B0502020202020204" pitchFamily="34" charset="0"/>
              </a:rPr>
              <a:t>Rue de Pellera </a:t>
            </a:r>
          </a:p>
          <a:p>
            <a:pPr algn="ctr"/>
            <a:r>
              <a:rPr lang="fr-FR" sz="1600" dirty="0">
                <a:latin typeface="Century Gothic" panose="020B0502020202020204" pitchFamily="34" charset="0"/>
              </a:rPr>
              <a:t>Lieudit Terre de la Cour</a:t>
            </a:r>
          </a:p>
          <a:p>
            <a:pPr algn="ctr"/>
            <a:r>
              <a:rPr lang="fr-FR" sz="1600" dirty="0">
                <a:latin typeface="Century Gothic" panose="020B0502020202020204" pitchFamily="34" charset="0"/>
              </a:rPr>
              <a:t>01700 MIRIBEL</a:t>
            </a:r>
          </a:p>
          <a:p>
            <a:pPr algn="ctr"/>
            <a:endParaRPr lang="fr-FR" sz="1600" dirty="0">
              <a:latin typeface="Century Gothic" panose="020B0502020202020204" pitchFamily="34" charset="0"/>
            </a:endParaRPr>
          </a:p>
          <a:p>
            <a:pPr algn="ctr"/>
            <a:r>
              <a:rPr lang="fr-FR" sz="1600" dirty="0">
                <a:latin typeface="Century Gothic" panose="020B0502020202020204" pitchFamily="34" charset="0"/>
              </a:rPr>
              <a:t>Référence cadastrale : B 1310</a:t>
            </a:r>
          </a:p>
        </p:txBody>
      </p:sp>
      <p:graphicFrame>
        <p:nvGraphicFramePr>
          <p:cNvPr id="15" name="Tableau 14"/>
          <p:cNvGraphicFramePr>
            <a:graphicFrameLocks noGrp="1"/>
          </p:cNvGraphicFramePr>
          <p:nvPr>
            <p:extLst>
              <p:ext uri="{D42A27DB-BD31-4B8C-83A1-F6EECF244321}">
                <p14:modId xmlns:p14="http://schemas.microsoft.com/office/powerpoint/2010/main" val="218512656"/>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01</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PLANS DE SITUATION</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smtClean="0">
                          <a:latin typeface="Century Gothic" panose="020B0502020202020204" pitchFamily="34" charset="0"/>
                        </a:rPr>
                        <a:t>Ech. Mixte</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pSp>
        <p:nvGrpSpPr>
          <p:cNvPr id="4" name="Groupe 3"/>
          <p:cNvGrpSpPr>
            <a:grpSpLocks noChangeAspect="1"/>
          </p:cNvGrpSpPr>
          <p:nvPr/>
        </p:nvGrpSpPr>
        <p:grpSpPr>
          <a:xfrm>
            <a:off x="7752781" y="213844"/>
            <a:ext cx="7154973" cy="4608899"/>
            <a:chOff x="6025358" y="3000903"/>
            <a:chExt cx="6424114" cy="4391484"/>
          </a:xfrm>
        </p:grpSpPr>
        <p:pic>
          <p:nvPicPr>
            <p:cNvPr id="2050" name="Picture 2"/>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6025358" y="3000903"/>
              <a:ext cx="6424114" cy="4391484"/>
            </a:xfrm>
            <a:prstGeom prst="rect">
              <a:avLst/>
            </a:prstGeom>
            <a:noFill/>
            <a:ln>
              <a:noFill/>
            </a:ln>
            <a:extLst/>
          </p:spPr>
        </p:pic>
        <p:sp>
          <p:nvSpPr>
            <p:cNvPr id="2060" name="Forme libre 2059"/>
            <p:cNvSpPr/>
            <p:nvPr/>
          </p:nvSpPr>
          <p:spPr>
            <a:xfrm>
              <a:off x="10040112" y="4431792"/>
              <a:ext cx="981456" cy="938784"/>
            </a:xfrm>
            <a:custGeom>
              <a:avLst/>
              <a:gdLst>
                <a:gd name="connsiteX0" fmla="*/ 0 w 963168"/>
                <a:gd name="connsiteY0" fmla="*/ 713232 h 914400"/>
                <a:gd name="connsiteX1" fmla="*/ 329184 w 963168"/>
                <a:gd name="connsiteY1" fmla="*/ 914400 h 914400"/>
                <a:gd name="connsiteX2" fmla="*/ 408432 w 963168"/>
                <a:gd name="connsiteY2" fmla="*/ 755904 h 914400"/>
                <a:gd name="connsiteX3" fmla="*/ 786384 w 963168"/>
                <a:gd name="connsiteY3" fmla="*/ 914400 h 914400"/>
                <a:gd name="connsiteX4" fmla="*/ 963168 w 963168"/>
                <a:gd name="connsiteY4" fmla="*/ 170688 h 914400"/>
                <a:gd name="connsiteX5" fmla="*/ 481584 w 963168"/>
                <a:gd name="connsiteY5" fmla="*/ 0 h 914400"/>
                <a:gd name="connsiteX0" fmla="*/ 6096 w 969264"/>
                <a:gd name="connsiteY0" fmla="*/ 713232 h 914400"/>
                <a:gd name="connsiteX1" fmla="*/ 0 w 969264"/>
                <a:gd name="connsiteY1" fmla="*/ 707136 h 914400"/>
                <a:gd name="connsiteX2" fmla="*/ 335280 w 969264"/>
                <a:gd name="connsiteY2" fmla="*/ 914400 h 914400"/>
                <a:gd name="connsiteX3" fmla="*/ 414528 w 969264"/>
                <a:gd name="connsiteY3" fmla="*/ 755904 h 914400"/>
                <a:gd name="connsiteX4" fmla="*/ 792480 w 969264"/>
                <a:gd name="connsiteY4" fmla="*/ 914400 h 914400"/>
                <a:gd name="connsiteX5" fmla="*/ 969264 w 969264"/>
                <a:gd name="connsiteY5" fmla="*/ 170688 h 914400"/>
                <a:gd name="connsiteX6" fmla="*/ 487680 w 969264"/>
                <a:gd name="connsiteY6" fmla="*/ 0 h 914400"/>
                <a:gd name="connsiteX0" fmla="*/ 0 w 963168"/>
                <a:gd name="connsiteY0" fmla="*/ 713232 h 914400"/>
                <a:gd name="connsiteX1" fmla="*/ 24384 w 963168"/>
                <a:gd name="connsiteY1" fmla="*/ 475488 h 914400"/>
                <a:gd name="connsiteX2" fmla="*/ 329184 w 963168"/>
                <a:gd name="connsiteY2" fmla="*/ 914400 h 914400"/>
                <a:gd name="connsiteX3" fmla="*/ 408432 w 963168"/>
                <a:gd name="connsiteY3" fmla="*/ 755904 h 914400"/>
                <a:gd name="connsiteX4" fmla="*/ 786384 w 963168"/>
                <a:gd name="connsiteY4" fmla="*/ 914400 h 914400"/>
                <a:gd name="connsiteX5" fmla="*/ 963168 w 963168"/>
                <a:gd name="connsiteY5" fmla="*/ 170688 h 914400"/>
                <a:gd name="connsiteX6" fmla="*/ 481584 w 963168"/>
                <a:gd name="connsiteY6" fmla="*/ 0 h 914400"/>
                <a:gd name="connsiteX0" fmla="*/ 0 w 1207008"/>
                <a:gd name="connsiteY0" fmla="*/ 365760 h 914400"/>
                <a:gd name="connsiteX1" fmla="*/ 268224 w 1207008"/>
                <a:gd name="connsiteY1" fmla="*/ 475488 h 914400"/>
                <a:gd name="connsiteX2" fmla="*/ 573024 w 1207008"/>
                <a:gd name="connsiteY2" fmla="*/ 914400 h 914400"/>
                <a:gd name="connsiteX3" fmla="*/ 652272 w 1207008"/>
                <a:gd name="connsiteY3" fmla="*/ 755904 h 914400"/>
                <a:gd name="connsiteX4" fmla="*/ 1030224 w 1207008"/>
                <a:gd name="connsiteY4" fmla="*/ 914400 h 914400"/>
                <a:gd name="connsiteX5" fmla="*/ 1207008 w 1207008"/>
                <a:gd name="connsiteY5" fmla="*/ 170688 h 914400"/>
                <a:gd name="connsiteX6" fmla="*/ 725424 w 1207008"/>
                <a:gd name="connsiteY6" fmla="*/ 0 h 914400"/>
                <a:gd name="connsiteX0" fmla="*/ 0 w 1207008"/>
                <a:gd name="connsiteY0" fmla="*/ 365760 h 914400"/>
                <a:gd name="connsiteX1" fmla="*/ 225552 w 1207008"/>
                <a:gd name="connsiteY1" fmla="*/ 707136 h 914400"/>
                <a:gd name="connsiteX2" fmla="*/ 573024 w 1207008"/>
                <a:gd name="connsiteY2" fmla="*/ 914400 h 914400"/>
                <a:gd name="connsiteX3" fmla="*/ 652272 w 1207008"/>
                <a:gd name="connsiteY3" fmla="*/ 755904 h 914400"/>
                <a:gd name="connsiteX4" fmla="*/ 1030224 w 1207008"/>
                <a:gd name="connsiteY4" fmla="*/ 914400 h 914400"/>
                <a:gd name="connsiteX5" fmla="*/ 1207008 w 1207008"/>
                <a:gd name="connsiteY5" fmla="*/ 170688 h 914400"/>
                <a:gd name="connsiteX6" fmla="*/ 725424 w 1207008"/>
                <a:gd name="connsiteY6" fmla="*/ 0 h 914400"/>
                <a:gd name="connsiteX0" fmla="*/ 268224 w 981456"/>
                <a:gd name="connsiteY0" fmla="*/ 0 h 938784"/>
                <a:gd name="connsiteX1" fmla="*/ 0 w 981456"/>
                <a:gd name="connsiteY1" fmla="*/ 731520 h 938784"/>
                <a:gd name="connsiteX2" fmla="*/ 347472 w 981456"/>
                <a:gd name="connsiteY2" fmla="*/ 938784 h 938784"/>
                <a:gd name="connsiteX3" fmla="*/ 426720 w 981456"/>
                <a:gd name="connsiteY3" fmla="*/ 780288 h 938784"/>
                <a:gd name="connsiteX4" fmla="*/ 804672 w 981456"/>
                <a:gd name="connsiteY4" fmla="*/ 938784 h 938784"/>
                <a:gd name="connsiteX5" fmla="*/ 981456 w 981456"/>
                <a:gd name="connsiteY5" fmla="*/ 195072 h 938784"/>
                <a:gd name="connsiteX6" fmla="*/ 499872 w 981456"/>
                <a:gd name="connsiteY6" fmla="*/ 24384 h 938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1456" h="938784">
                  <a:moveTo>
                    <a:pt x="268224" y="0"/>
                  </a:moveTo>
                  <a:lnTo>
                    <a:pt x="0" y="731520"/>
                  </a:lnTo>
                  <a:lnTo>
                    <a:pt x="347472" y="938784"/>
                  </a:lnTo>
                  <a:lnTo>
                    <a:pt x="426720" y="780288"/>
                  </a:lnTo>
                  <a:lnTo>
                    <a:pt x="804672" y="938784"/>
                  </a:lnTo>
                  <a:lnTo>
                    <a:pt x="981456" y="195072"/>
                  </a:lnTo>
                  <a:lnTo>
                    <a:pt x="499872" y="24384"/>
                  </a:lnTo>
                </a:path>
              </a:pathLst>
            </a:custGeom>
            <a:ln/>
          </p:spPr>
          <p:style>
            <a:lnRef idx="3">
              <a:schemeClr val="accent3"/>
            </a:lnRef>
            <a:fillRef idx="0">
              <a:schemeClr val="accent3"/>
            </a:fillRef>
            <a:effectRef idx="2">
              <a:schemeClr val="accent3"/>
            </a:effectRef>
            <a:fontRef idx="minor">
              <a:schemeClr val="tx1"/>
            </a:fontRef>
          </p:style>
          <p:txBody>
            <a:bodyPr rtlCol="0" anchor="ctr"/>
            <a:lstStyle/>
            <a:p>
              <a:pPr algn="ctr"/>
              <a:endParaRPr lang="fr-FR"/>
            </a:p>
          </p:txBody>
        </p:sp>
      </p:grpSp>
      <p:sp>
        <p:nvSpPr>
          <p:cNvPr id="19" name="ZoneTexte 18"/>
          <p:cNvSpPr txBox="1"/>
          <p:nvPr/>
        </p:nvSpPr>
        <p:spPr>
          <a:xfrm>
            <a:off x="3406350" y="8860256"/>
            <a:ext cx="2760768" cy="352570"/>
          </a:xfrm>
          <a:prstGeom prst="rect">
            <a:avLst/>
          </a:prstGeom>
          <a:noFill/>
        </p:spPr>
        <p:txBody>
          <a:bodyPr wrap="none" lIns="105319" tIns="52660" rIns="105319" bIns="52660" rtlCol="0">
            <a:spAutoFit/>
          </a:bodyPr>
          <a:lstStyle/>
          <a:p>
            <a:r>
              <a:rPr lang="fr-FR" sz="1600" b="1" dirty="0">
                <a:latin typeface="Century Gothic" panose="020B0502020202020204" pitchFamily="34" charset="0"/>
              </a:rPr>
              <a:t>A l’échelle du lotissement</a:t>
            </a:r>
          </a:p>
        </p:txBody>
      </p:sp>
      <p:cxnSp>
        <p:nvCxnSpPr>
          <p:cNvPr id="22" name="Connecteur droit avec flèche 21"/>
          <p:cNvCxnSpPr/>
          <p:nvPr/>
        </p:nvCxnSpPr>
        <p:spPr>
          <a:xfrm flipV="1">
            <a:off x="10794791" y="2700834"/>
            <a:ext cx="1586320" cy="3605450"/>
          </a:xfrm>
          <a:prstGeom prst="straightConnector1">
            <a:avLst/>
          </a:prstGeom>
          <a:ln>
            <a:tailEnd type="arrow"/>
          </a:ln>
        </p:spPr>
        <p:style>
          <a:lnRef idx="3">
            <a:schemeClr val="accent3"/>
          </a:lnRef>
          <a:fillRef idx="0">
            <a:schemeClr val="accent3"/>
          </a:fillRef>
          <a:effectRef idx="2">
            <a:schemeClr val="accent3"/>
          </a:effectRef>
          <a:fontRef idx="minor">
            <a:schemeClr val="tx1"/>
          </a:fontRef>
        </p:style>
      </p:cxnSp>
      <p:cxnSp>
        <p:nvCxnSpPr>
          <p:cNvPr id="14" name="Connecteur droit 13"/>
          <p:cNvCxnSpPr/>
          <p:nvPr/>
        </p:nvCxnSpPr>
        <p:spPr>
          <a:xfrm flipH="1">
            <a:off x="9348568" y="6306836"/>
            <a:ext cx="3026714" cy="0"/>
          </a:xfrm>
          <a:prstGeom prst="line">
            <a:avLst/>
          </a:prstGeom>
        </p:spPr>
        <p:style>
          <a:lnRef idx="3">
            <a:schemeClr val="accent3"/>
          </a:lnRef>
          <a:fillRef idx="0">
            <a:schemeClr val="accent3"/>
          </a:fillRef>
          <a:effectRef idx="2">
            <a:schemeClr val="accent3"/>
          </a:effectRef>
          <a:fontRef idx="minor">
            <a:schemeClr val="tx1"/>
          </a:fontRef>
        </p:style>
      </p:cxnSp>
      <p:grpSp>
        <p:nvGrpSpPr>
          <p:cNvPr id="6" name="Groupe 5"/>
          <p:cNvGrpSpPr/>
          <p:nvPr/>
        </p:nvGrpSpPr>
        <p:grpSpPr>
          <a:xfrm>
            <a:off x="11390299" y="855155"/>
            <a:ext cx="1071193" cy="342636"/>
            <a:chOff x="8056984" y="2064296"/>
            <a:chExt cx="906697" cy="307777"/>
          </a:xfrm>
          <a:solidFill>
            <a:schemeClr val="bg1"/>
          </a:solidFill>
        </p:grpSpPr>
        <p:sp>
          <p:nvSpPr>
            <p:cNvPr id="23" name="Rectangle 22"/>
            <p:cNvSpPr/>
            <p:nvPr/>
          </p:nvSpPr>
          <p:spPr>
            <a:xfrm>
              <a:off x="8056984" y="2064296"/>
              <a:ext cx="837017" cy="304110"/>
            </a:xfrm>
            <a:prstGeom prst="rect">
              <a:avLst/>
            </a:prstGeom>
            <a:grpFill/>
          </p:spPr>
          <p:txBody>
            <a:bodyPr wrap="none">
              <a:spAutoFit/>
            </a:bodyPr>
            <a:lstStyle/>
            <a:p>
              <a:r>
                <a:rPr lang="fr-FR" sz="1600" b="1" dirty="0">
                  <a:latin typeface="Century Gothic" panose="020B0502020202020204" pitchFamily="34" charset="0"/>
                </a:rPr>
                <a:t>Lot N°01 </a:t>
              </a:r>
              <a:endParaRPr lang="fr-FR" sz="1600" b="1" dirty="0"/>
            </a:p>
          </p:txBody>
        </p:sp>
        <p:cxnSp>
          <p:nvCxnSpPr>
            <p:cNvPr id="27" name="Connecteur droit 26"/>
            <p:cNvCxnSpPr/>
            <p:nvPr/>
          </p:nvCxnSpPr>
          <p:spPr>
            <a:xfrm>
              <a:off x="8099585" y="2372073"/>
              <a:ext cx="864096" cy="0"/>
            </a:xfrm>
            <a:prstGeom prst="line">
              <a:avLst/>
            </a:prstGeom>
            <a:grpFill/>
          </p:spPr>
          <p:style>
            <a:lnRef idx="3">
              <a:schemeClr val="accent6"/>
            </a:lnRef>
            <a:fillRef idx="0">
              <a:schemeClr val="accent6"/>
            </a:fillRef>
            <a:effectRef idx="2">
              <a:schemeClr val="accent6"/>
            </a:effectRef>
            <a:fontRef idx="minor">
              <a:schemeClr val="tx1"/>
            </a:fontRef>
          </p:style>
        </p:cxnSp>
      </p:grpSp>
      <p:sp>
        <p:nvSpPr>
          <p:cNvPr id="24" name="ZoneTexte 23"/>
          <p:cNvSpPr txBox="1"/>
          <p:nvPr/>
        </p:nvSpPr>
        <p:spPr>
          <a:xfrm>
            <a:off x="9389576" y="8277775"/>
            <a:ext cx="2865464" cy="352570"/>
          </a:xfrm>
          <a:prstGeom prst="rect">
            <a:avLst/>
          </a:prstGeom>
          <a:noFill/>
        </p:spPr>
        <p:txBody>
          <a:bodyPr wrap="none" lIns="105319" tIns="52660" rIns="105319" bIns="52660" rtlCol="0">
            <a:spAutoFit/>
          </a:bodyPr>
          <a:lstStyle/>
          <a:p>
            <a:pPr algn="ctr"/>
            <a:r>
              <a:rPr lang="fr-FR" sz="1600" dirty="0">
                <a:latin typeface="Century Gothic" panose="020B0502020202020204" pitchFamily="34" charset="0"/>
              </a:rPr>
              <a:t>Lot N°01</a:t>
            </a:r>
            <a:r>
              <a:rPr lang="fr-FR" sz="1600" dirty="0">
                <a:latin typeface="Century Gothic" panose="020B0502020202020204" pitchFamily="34" charset="0"/>
                <a:cs typeface="Calibri"/>
              </a:rPr>
              <a:t> • </a:t>
            </a:r>
            <a:r>
              <a:rPr lang="fr-FR" sz="1600" dirty="0">
                <a:latin typeface="Century Gothic" panose="020B0502020202020204" pitchFamily="34" charset="0"/>
              </a:rPr>
              <a:t>Surface : 500 m²</a:t>
            </a:r>
          </a:p>
        </p:txBody>
      </p:sp>
      <p:sp>
        <p:nvSpPr>
          <p:cNvPr id="5" name="Forme libre 4"/>
          <p:cNvSpPr/>
          <p:nvPr/>
        </p:nvSpPr>
        <p:spPr>
          <a:xfrm>
            <a:off x="5017368" y="5389564"/>
            <a:ext cx="1254341" cy="1097141"/>
          </a:xfrm>
          <a:custGeom>
            <a:avLst/>
            <a:gdLst>
              <a:gd name="connsiteX0" fmla="*/ 0 w 1061720"/>
              <a:gd name="connsiteY0" fmla="*/ 147320 h 985520"/>
              <a:gd name="connsiteX1" fmla="*/ 116840 w 1061720"/>
              <a:gd name="connsiteY1" fmla="*/ 10160 h 985520"/>
              <a:gd name="connsiteX2" fmla="*/ 990600 w 1061720"/>
              <a:gd name="connsiteY2" fmla="*/ 0 h 985520"/>
              <a:gd name="connsiteX3" fmla="*/ 1061720 w 1061720"/>
              <a:gd name="connsiteY3" fmla="*/ 614680 h 985520"/>
              <a:gd name="connsiteX4" fmla="*/ 853440 w 1061720"/>
              <a:gd name="connsiteY4" fmla="*/ 640080 h 985520"/>
              <a:gd name="connsiteX5" fmla="*/ 878840 w 1061720"/>
              <a:gd name="connsiteY5" fmla="*/ 878840 h 985520"/>
              <a:gd name="connsiteX6" fmla="*/ 50800 w 1061720"/>
              <a:gd name="connsiteY6" fmla="*/ 985520 h 985520"/>
              <a:gd name="connsiteX7" fmla="*/ 0 w 1061720"/>
              <a:gd name="connsiteY7" fmla="*/ 147320 h 985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1720" h="985520">
                <a:moveTo>
                  <a:pt x="0" y="147320"/>
                </a:moveTo>
                <a:lnTo>
                  <a:pt x="116840" y="10160"/>
                </a:lnTo>
                <a:lnTo>
                  <a:pt x="990600" y="0"/>
                </a:lnTo>
                <a:lnTo>
                  <a:pt x="1061720" y="614680"/>
                </a:lnTo>
                <a:lnTo>
                  <a:pt x="853440" y="640080"/>
                </a:lnTo>
                <a:lnTo>
                  <a:pt x="878840" y="878840"/>
                </a:lnTo>
                <a:lnTo>
                  <a:pt x="50800" y="985520"/>
                </a:lnTo>
                <a:lnTo>
                  <a:pt x="0" y="147320"/>
                </a:lnTo>
                <a:close/>
              </a:path>
            </a:pathLst>
          </a:custGeom>
          <a:noFill/>
          <a:ln w="38100">
            <a:solidFill>
              <a:schemeClr val="accent6"/>
            </a:solidFill>
          </a:ln>
        </p:spPr>
        <p:style>
          <a:lnRef idx="1">
            <a:schemeClr val="accent6"/>
          </a:lnRef>
          <a:fillRef idx="2">
            <a:schemeClr val="accent6"/>
          </a:fillRef>
          <a:effectRef idx="1">
            <a:schemeClr val="accent6"/>
          </a:effectRef>
          <a:fontRef idx="minor">
            <a:schemeClr val="dk1"/>
          </a:fontRef>
        </p:style>
        <p:txBody>
          <a:bodyPr lIns="105319" tIns="52660" rIns="105319" bIns="52660" rtlCol="0" anchor="ctr"/>
          <a:lstStyle/>
          <a:p>
            <a:pPr algn="ctr"/>
            <a:endParaRPr lang="fr-FR"/>
          </a:p>
        </p:txBody>
      </p:sp>
      <p:cxnSp>
        <p:nvCxnSpPr>
          <p:cNvPr id="8" name="Connecteur droit avec flèche 7"/>
          <p:cNvCxnSpPr>
            <a:stCxn id="24" idx="1"/>
            <a:endCxn id="5" idx="5"/>
          </p:cNvCxnSpPr>
          <p:nvPr/>
        </p:nvCxnSpPr>
        <p:spPr>
          <a:xfrm flipH="1" flipV="1">
            <a:off x="6055650" y="6367942"/>
            <a:ext cx="3333926" cy="2086118"/>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pic>
        <p:nvPicPr>
          <p:cNvPr id="7" name="Image 6" descr="Capture d’écran 2017-02-20 à 23.10.27.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5272" y="375769"/>
            <a:ext cx="1559907" cy="1296145"/>
          </a:xfrm>
          <a:prstGeom prst="rect">
            <a:avLst/>
          </a:prstGeom>
        </p:spPr>
      </p:pic>
      <p:pic>
        <p:nvPicPr>
          <p:cNvPr id="25" name="Image 24" descr="Capture d’écran 2017-02-20 à 23.10.27.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386525" y="375769"/>
            <a:ext cx="1559907" cy="1296145"/>
          </a:xfrm>
          <a:prstGeom prst="rect">
            <a:avLst/>
          </a:prstGeom>
        </p:spPr>
      </p:pic>
      <p:pic>
        <p:nvPicPr>
          <p:cNvPr id="9" name="Image 8" descr="Capture d’écran 2017-02-20 à 23.11.52.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41976" y="7936609"/>
            <a:ext cx="792088" cy="710819"/>
          </a:xfrm>
          <a:prstGeom prst="rect">
            <a:avLst/>
          </a:prstGeom>
        </p:spPr>
      </p:pic>
    </p:spTree>
    <p:extLst>
      <p:ext uri="{BB962C8B-B14F-4D97-AF65-F5344CB8AC3E}">
        <p14:creationId xmlns:p14="http://schemas.microsoft.com/office/powerpoint/2010/main" val="118462741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au 5"/>
          <p:cNvGraphicFramePr>
            <a:graphicFrameLocks noGrp="1"/>
          </p:cNvGraphicFramePr>
          <p:nvPr>
            <p:extLst>
              <p:ext uri="{D42A27DB-BD31-4B8C-83A1-F6EECF244321}">
                <p14:modId xmlns:p14="http://schemas.microsoft.com/office/powerpoint/2010/main" val="432085152"/>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02</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PLAN DE MASSE 1/2</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1/125</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2" name="Image 1" descr="Masse1sur2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2213606" y="-2848493"/>
            <a:ext cx="10693401" cy="15125700"/>
          </a:xfrm>
          <a:prstGeom prst="rect">
            <a:avLst/>
          </a:prstGeom>
        </p:spPr>
      </p:pic>
    </p:spTree>
    <p:extLst>
      <p:ext uri="{BB962C8B-B14F-4D97-AF65-F5344CB8AC3E}">
        <p14:creationId xmlns:p14="http://schemas.microsoft.com/office/powerpoint/2010/main" val="156102031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au 3"/>
          <p:cNvGraphicFramePr>
            <a:graphicFrameLocks noGrp="1"/>
          </p:cNvGraphicFramePr>
          <p:nvPr>
            <p:extLst>
              <p:ext uri="{D42A27DB-BD31-4B8C-83A1-F6EECF244321}">
                <p14:modId xmlns:p14="http://schemas.microsoft.com/office/powerpoint/2010/main" val="1127744724"/>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02</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PLAN DE MASSE 2/2</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1/125</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pic>
        <p:nvPicPr>
          <p:cNvPr id="2" name="Image 1" descr="Masse2sur2_2017-02-20_.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2216150" y="-2776485"/>
            <a:ext cx="10693401" cy="15125700"/>
          </a:xfrm>
          <a:prstGeom prst="rect">
            <a:avLst/>
          </a:prstGeom>
        </p:spPr>
      </p:pic>
    </p:spTree>
    <p:extLst>
      <p:ext uri="{BB962C8B-B14F-4D97-AF65-F5344CB8AC3E}">
        <p14:creationId xmlns:p14="http://schemas.microsoft.com/office/powerpoint/2010/main" val="116375688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CoupeAA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2213345" y="-2220910"/>
            <a:ext cx="10693401" cy="15125700"/>
          </a:xfrm>
          <a:prstGeom prst="rect">
            <a:avLst/>
          </a:prstGeom>
        </p:spPr>
      </p:pic>
      <p:graphicFrame>
        <p:nvGraphicFramePr>
          <p:cNvPr id="3" name="Tableau 2"/>
          <p:cNvGraphicFramePr>
            <a:graphicFrameLocks noGrp="1"/>
          </p:cNvGraphicFramePr>
          <p:nvPr>
            <p:extLst>
              <p:ext uri="{D42A27DB-BD31-4B8C-83A1-F6EECF244321}">
                <p14:modId xmlns:p14="http://schemas.microsoft.com/office/powerpoint/2010/main" val="2986129906"/>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03</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COUPE</a:t>
                      </a:r>
                      <a:r>
                        <a:rPr lang="fr-FR" sz="2000" b="1" baseline="0" dirty="0" smtClean="0">
                          <a:latin typeface="Century Gothic" panose="020B0502020202020204" pitchFamily="34" charset="0"/>
                        </a:rPr>
                        <a:t> AA</a:t>
                      </a:r>
                      <a:endParaRPr lang="fr-FR" sz="2200" b="1" dirty="0" smtClean="0">
                        <a:latin typeface="Century Gothic" panose="020B0502020202020204" pitchFamily="34" charset="0"/>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1/100</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1926634489"/>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CoupeBB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6" y="-380528"/>
            <a:ext cx="15125700" cy="10693401"/>
          </a:xfrm>
          <a:prstGeom prst="rect">
            <a:avLst/>
          </a:prstGeom>
        </p:spPr>
      </p:pic>
      <p:graphicFrame>
        <p:nvGraphicFramePr>
          <p:cNvPr id="3" name="Tableau 2"/>
          <p:cNvGraphicFramePr>
            <a:graphicFrameLocks noGrp="1"/>
          </p:cNvGraphicFramePr>
          <p:nvPr>
            <p:extLst>
              <p:ext uri="{D42A27DB-BD31-4B8C-83A1-F6EECF244321}">
                <p14:modId xmlns:p14="http://schemas.microsoft.com/office/powerpoint/2010/main" val="1789053850"/>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03</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COUPE</a:t>
                      </a:r>
                      <a:r>
                        <a:rPr lang="fr-FR" sz="2000" b="1" baseline="0" dirty="0" smtClean="0">
                          <a:latin typeface="Century Gothic" panose="020B0502020202020204" pitchFamily="34" charset="0"/>
                        </a:rPr>
                        <a:t> BB</a:t>
                      </a:r>
                      <a:endParaRPr lang="fr-FR" sz="2200" b="1" dirty="0" smtClean="0">
                        <a:latin typeface="Century Gothic" panose="020B0502020202020204" pitchFamily="34" charset="0"/>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1/100</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262734686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5980525" y="650218"/>
            <a:ext cx="3079265" cy="460292"/>
          </a:xfrm>
          <a:prstGeom prst="rect">
            <a:avLst/>
          </a:prstGeom>
          <a:noFill/>
        </p:spPr>
        <p:txBody>
          <a:bodyPr wrap="none" lIns="105319" tIns="52660" rIns="105319" bIns="52660" rtlCol="0">
            <a:spAutoFit/>
          </a:bodyPr>
          <a:lstStyle/>
          <a:p>
            <a:r>
              <a:rPr lang="fr-FR" sz="2300" b="1" dirty="0">
                <a:solidFill>
                  <a:schemeClr val="accent6">
                    <a:lumMod val="75000"/>
                  </a:schemeClr>
                </a:solidFill>
                <a:latin typeface="Century Gothic" panose="020B0502020202020204" pitchFamily="34" charset="0"/>
              </a:rPr>
              <a:t>NOTICE DESCRIPTIVE</a:t>
            </a:r>
          </a:p>
        </p:txBody>
      </p:sp>
      <p:sp>
        <p:nvSpPr>
          <p:cNvPr id="3" name="ZoneTexte 2"/>
          <p:cNvSpPr txBox="1"/>
          <p:nvPr/>
        </p:nvSpPr>
        <p:spPr>
          <a:xfrm>
            <a:off x="1181660" y="1817119"/>
            <a:ext cx="12760793" cy="6569654"/>
          </a:xfrm>
          <a:prstGeom prst="rect">
            <a:avLst/>
          </a:prstGeom>
          <a:noFill/>
        </p:spPr>
        <p:txBody>
          <a:bodyPr wrap="square" lIns="105319" tIns="52660" rIns="105319" bIns="52660" rtlCol="0">
            <a:spAutoFit/>
          </a:bodyPr>
          <a:lstStyle/>
          <a:p>
            <a:pPr algn="just"/>
            <a:r>
              <a:rPr lang="fr-FR" sz="1400" b="1" dirty="0">
                <a:latin typeface="Century Gothic" panose="020B0502020202020204" pitchFamily="34" charset="0"/>
              </a:rPr>
              <a:t>Projet de construction d’une maison individuelle</a:t>
            </a:r>
          </a:p>
          <a:p>
            <a:pPr algn="just"/>
            <a:endParaRPr lang="fr-FR" sz="1400" dirty="0">
              <a:latin typeface="Century Gothic" panose="020B0502020202020204" pitchFamily="34" charset="0"/>
            </a:endParaRPr>
          </a:p>
          <a:p>
            <a:pPr algn="just"/>
            <a:r>
              <a:rPr lang="fr-FR" sz="1400" dirty="0">
                <a:latin typeface="Century Gothic" panose="020B0502020202020204" pitchFamily="34" charset="0"/>
              </a:rPr>
              <a:t>Le terrain à construire fait partie du futur lotissement « Ô Clos Laurie ». Il se situe dans un quartier à caractère </a:t>
            </a:r>
            <a:r>
              <a:rPr lang="fr-FR" sz="1400" dirty="0" err="1">
                <a:latin typeface="Century Gothic" panose="020B0502020202020204" pitchFamily="34" charset="0"/>
              </a:rPr>
              <a:t>mi-résidentiel</a:t>
            </a:r>
            <a:r>
              <a:rPr lang="fr-FR" sz="1400" dirty="0">
                <a:latin typeface="Century Gothic" panose="020B0502020202020204" pitchFamily="34" charset="0"/>
              </a:rPr>
              <a:t> </a:t>
            </a:r>
            <a:r>
              <a:rPr lang="fr-FR" sz="1400" dirty="0" err="1">
                <a:latin typeface="Century Gothic" panose="020B0502020202020204" pitchFamily="34" charset="0"/>
              </a:rPr>
              <a:t>mi-rural</a:t>
            </a:r>
            <a:r>
              <a:rPr lang="fr-FR" sz="1400" dirty="0">
                <a:latin typeface="Century Gothic" panose="020B0502020202020204" pitchFamily="34" charset="0"/>
              </a:rPr>
              <a:t>. </a:t>
            </a:r>
          </a:p>
          <a:p>
            <a:pPr algn="just"/>
            <a:r>
              <a:rPr lang="fr-FR" sz="1400" dirty="0">
                <a:latin typeface="Century Gothic" panose="020B0502020202020204" pitchFamily="34" charset="0"/>
              </a:rPr>
              <a:t>Le lot N°01 sur lequel s’implantera la construction est bordé par des champs au Nord ; un chemin de desserte agricole à l’Ouest ; un espace vert puis la voie d’accès au lotissement côté Sud ; et le lot N°02 à l’Est.</a:t>
            </a:r>
          </a:p>
          <a:p>
            <a:pPr algn="just"/>
            <a:r>
              <a:rPr lang="fr-FR" sz="1400" dirty="0">
                <a:latin typeface="Century Gothic" panose="020B0502020202020204" pitchFamily="34" charset="0"/>
              </a:rPr>
              <a:t>Le Permis d’Aménager prévoit un accès à la parcelle depuis l’angle Sud-Est.</a:t>
            </a:r>
          </a:p>
          <a:p>
            <a:pPr algn="just"/>
            <a:r>
              <a:rPr lang="fr-FR" sz="1400" dirty="0">
                <a:latin typeface="Century Gothic" panose="020B0502020202020204" pitchFamily="34" charset="0"/>
              </a:rPr>
              <a:t>Le terrain présente une légère pente d’environ 3% orientée Ouest-Est.</a:t>
            </a:r>
          </a:p>
          <a:p>
            <a:pPr algn="just"/>
            <a:endParaRPr lang="fr-FR" sz="1400" dirty="0">
              <a:solidFill>
                <a:srgbClr val="FF0000"/>
              </a:solidFill>
              <a:latin typeface="Century Gothic" panose="020B0502020202020204" pitchFamily="34" charset="0"/>
            </a:endParaRPr>
          </a:p>
          <a:p>
            <a:pPr algn="just"/>
            <a:endParaRPr lang="fr-FR" sz="1400" dirty="0">
              <a:solidFill>
                <a:srgbClr val="FF0000"/>
              </a:solidFill>
              <a:latin typeface="Century Gothic" panose="020B0502020202020204" pitchFamily="34" charset="0"/>
            </a:endParaRPr>
          </a:p>
          <a:p>
            <a:pPr algn="just"/>
            <a:r>
              <a:rPr lang="fr-FR" sz="1400" dirty="0">
                <a:latin typeface="Century Gothic" panose="020B0502020202020204" pitchFamily="34" charset="0"/>
              </a:rPr>
              <a:t>Le projet consiste à réaliser une maison individuelle constituée d’un corps principal sur deux niveaux, orienté Sud/Sud-Ouest, avec une avancée de façade au Sud. La construction comprend également un garage, implanté au Nord, et un abri voiture à l’Est.</a:t>
            </a:r>
          </a:p>
          <a:p>
            <a:pPr algn="just"/>
            <a:endParaRPr lang="fr-FR" sz="1400" dirty="0">
              <a:latin typeface="Century Gothic" panose="020B0502020202020204" pitchFamily="34" charset="0"/>
            </a:endParaRPr>
          </a:p>
          <a:p>
            <a:pPr algn="just"/>
            <a:r>
              <a:rPr lang="fr-FR" sz="1400" dirty="0">
                <a:latin typeface="Century Gothic" panose="020B0502020202020204" pitchFamily="34" charset="0"/>
              </a:rPr>
              <a:t>La maison s’intègre parfaitement avec les constructions environnantes qui datent de différentes époques .</a:t>
            </a:r>
          </a:p>
          <a:p>
            <a:pPr algn="just"/>
            <a:r>
              <a:rPr lang="fr-FR" sz="1400" dirty="0">
                <a:latin typeface="Century Gothic" panose="020B0502020202020204" pitchFamily="34" charset="0"/>
              </a:rPr>
              <a:t>Ses volumes, sa géométrie simple, et le choix des matériaux, lui confèrent un caractère traditionnel. Quelques touches de modernité sont apportées par la présence de grandes ouvertures vitrées en façade Sud et par le choix du coloris gris anthracite pour les menuiseries extérieures. Les menuiseries de grande dimension seront en aluminium, les autres en PVC. L’occultation sera réalisée par des volets roulants électriques de couleur gris anthracite également.</a:t>
            </a:r>
          </a:p>
          <a:p>
            <a:r>
              <a:rPr lang="fr-FR" sz="1400" dirty="0">
                <a:latin typeface="Century Gothic" panose="020B0502020202020204" pitchFamily="34" charset="0"/>
              </a:rPr>
              <a:t>Les murs recevront en finition un enduit couleur Sable d’</a:t>
            </a:r>
            <a:r>
              <a:rPr lang="fr-FR" sz="1400" dirty="0" err="1">
                <a:latin typeface="Century Gothic" panose="020B0502020202020204" pitchFamily="34" charset="0"/>
              </a:rPr>
              <a:t>Athène</a:t>
            </a:r>
            <a:r>
              <a:rPr lang="fr-FR" sz="1400" dirty="0">
                <a:latin typeface="Century Gothic" panose="020B0502020202020204" pitchFamily="34" charset="0"/>
              </a:rPr>
              <a:t> (teinte J.39 du nuancier </a:t>
            </a:r>
            <a:r>
              <a:rPr lang="fr-FR" sz="1400" dirty="0" err="1">
                <a:latin typeface="Century Gothic" panose="020B0502020202020204" pitchFamily="34" charset="0"/>
              </a:rPr>
              <a:t>Parexlanko</a:t>
            </a:r>
            <a:r>
              <a:rPr lang="fr-FR" sz="1400" dirty="0">
                <a:latin typeface="Century Gothic" panose="020B0502020202020204" pitchFamily="34" charset="0"/>
              </a:rPr>
              <a:t>). </a:t>
            </a:r>
          </a:p>
          <a:p>
            <a:r>
              <a:rPr lang="fr-FR" sz="1400" dirty="0">
                <a:latin typeface="Century Gothic" panose="020B0502020202020204" pitchFamily="34" charset="0"/>
              </a:rPr>
              <a:t>Les toitures seront recouvertes de tuiles de type canal en terre cuite naturelle de couleur rouge nuancé.</a:t>
            </a:r>
          </a:p>
          <a:p>
            <a:r>
              <a:rPr lang="fr-FR" sz="1400" dirty="0">
                <a:latin typeface="Century Gothic" panose="020B0502020202020204" pitchFamily="34" charset="0"/>
              </a:rPr>
              <a:t>Ces choix constructifs et architecturaux sont en cohérence avec la règlementation du lotissement et avec la règlementation thermique 2012.</a:t>
            </a:r>
          </a:p>
          <a:p>
            <a:endParaRPr lang="fr-FR" sz="1400" dirty="0">
              <a:latin typeface="Century Gothic" panose="020B0502020202020204" pitchFamily="34" charset="0"/>
            </a:endParaRPr>
          </a:p>
          <a:p>
            <a:r>
              <a:rPr lang="fr-FR" sz="1400" dirty="0">
                <a:latin typeface="Century Gothic" panose="020B0502020202020204" pitchFamily="34" charset="0"/>
              </a:rPr>
              <a:t>Les eaux pluviales de l’ensemble des toitures seront amenées vers une cuve de rétention individuelle enterrée, créée à l’entrée de la parcelle, puis rejetées dans le réseau d’eaux pluviales du lotissement après régulation à </a:t>
            </a:r>
            <a:r>
              <a:rPr lang="fr-FR" sz="1400" dirty="0" smtClean="0">
                <a:latin typeface="Century Gothic" panose="020B0502020202020204" pitchFamily="34" charset="0"/>
              </a:rPr>
              <a:t>3L/s conformément au permis d’aménager.</a:t>
            </a:r>
            <a:endParaRPr lang="fr-FR" sz="1400" dirty="0">
              <a:latin typeface="Century Gothic" panose="020B0502020202020204" pitchFamily="34" charset="0"/>
            </a:endParaRPr>
          </a:p>
          <a:p>
            <a:endParaRPr lang="fr-FR" sz="1400" dirty="0">
              <a:latin typeface="Century Gothic" panose="020B0502020202020204" pitchFamily="34" charset="0"/>
            </a:endParaRPr>
          </a:p>
          <a:p>
            <a:r>
              <a:rPr lang="fr-FR" sz="1400" dirty="0">
                <a:latin typeface="Century Gothic" panose="020B0502020202020204" pitchFamily="34" charset="0"/>
              </a:rPr>
              <a:t>Deux places de stationnement seront réalisées sur la parcelle : une dans le garage et une sous l’abri voiture. </a:t>
            </a:r>
          </a:p>
          <a:p>
            <a:r>
              <a:rPr lang="fr-FR" sz="1400" dirty="0">
                <a:latin typeface="Century Gothic" panose="020B0502020202020204" pitchFamily="34" charset="0"/>
              </a:rPr>
              <a:t>L’espace de terrain situé au Sud et à l’Ouest de la construction sera engazonné et planté de trois érables champêtres. Les limites périphériques de la parcelle ne seront pas traitées.</a:t>
            </a:r>
          </a:p>
          <a:p>
            <a:endParaRPr lang="fr-FR" sz="1400" dirty="0"/>
          </a:p>
          <a:p>
            <a:r>
              <a:rPr lang="fr-FR" sz="1400" dirty="0">
                <a:latin typeface="Century Gothic" panose="020B0502020202020204" pitchFamily="34" charset="0"/>
              </a:rPr>
              <a:t>Le projet sera réalisé conformément aux règles du code de la construction et de l'urbanisme et notamment aux dispositions de la zone </a:t>
            </a:r>
            <a:r>
              <a:rPr lang="fr-FR" sz="1400" dirty="0" err="1">
                <a:latin typeface="Century Gothic" panose="020B0502020202020204" pitchFamily="34" charset="0"/>
              </a:rPr>
              <a:t>UBb</a:t>
            </a:r>
            <a:r>
              <a:rPr lang="fr-FR" sz="1400" dirty="0">
                <a:latin typeface="Century Gothic" panose="020B0502020202020204" pitchFamily="34" charset="0"/>
              </a:rPr>
              <a:t> du P.L.U. ainsi que celles du P.P.R.N. de la commune de MIRIBEL. </a:t>
            </a:r>
          </a:p>
        </p:txBody>
      </p:sp>
      <p:graphicFrame>
        <p:nvGraphicFramePr>
          <p:cNvPr id="5" name="Tableau 4"/>
          <p:cNvGraphicFramePr>
            <a:graphicFrameLocks noGrp="1"/>
          </p:cNvGraphicFramePr>
          <p:nvPr>
            <p:extLst>
              <p:ext uri="{D42A27DB-BD31-4B8C-83A1-F6EECF244321}">
                <p14:modId xmlns:p14="http://schemas.microsoft.com/office/powerpoint/2010/main" val="2732790018"/>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04</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NOTICE DESCRIPTIVE</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Sans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380603387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oneTexte 1"/>
          <p:cNvSpPr txBox="1"/>
          <p:nvPr/>
        </p:nvSpPr>
        <p:spPr>
          <a:xfrm>
            <a:off x="330943" y="7584376"/>
            <a:ext cx="2033706" cy="321792"/>
          </a:xfrm>
          <a:prstGeom prst="rect">
            <a:avLst/>
          </a:prstGeom>
          <a:noFill/>
        </p:spPr>
        <p:txBody>
          <a:bodyPr wrap="none" lIns="105319" tIns="52660" rIns="105319" bIns="52660" rtlCol="0">
            <a:spAutoFit/>
          </a:bodyPr>
          <a:lstStyle/>
          <a:p>
            <a:r>
              <a:rPr lang="fr-FR" sz="1400" dirty="0">
                <a:latin typeface="Century Gothic" panose="020B0502020202020204" pitchFamily="34" charset="0"/>
              </a:rPr>
              <a:t>LÉGENDE MATÉRIAUX</a:t>
            </a:r>
          </a:p>
        </p:txBody>
      </p:sp>
      <p:grpSp>
        <p:nvGrpSpPr>
          <p:cNvPr id="19" name="Groupe 18"/>
          <p:cNvGrpSpPr/>
          <p:nvPr/>
        </p:nvGrpSpPr>
        <p:grpSpPr>
          <a:xfrm>
            <a:off x="330940" y="7892748"/>
            <a:ext cx="11484714" cy="1193346"/>
            <a:chOff x="280120" y="7089754"/>
            <a:chExt cx="9721080" cy="1071937"/>
          </a:xfrm>
        </p:grpSpPr>
        <p:sp>
          <p:nvSpPr>
            <p:cNvPr id="3" name="ZoneTexte 2"/>
            <p:cNvSpPr txBox="1"/>
            <p:nvPr/>
          </p:nvSpPr>
          <p:spPr>
            <a:xfrm>
              <a:off x="280120" y="7097305"/>
              <a:ext cx="9721080" cy="1064386"/>
            </a:xfrm>
            <a:prstGeom prst="rect">
              <a:avLst/>
            </a:prstGeom>
            <a:ln>
              <a:prstDash val="sysDot"/>
            </a:ln>
          </p:spPr>
          <p:style>
            <a:lnRef idx="2">
              <a:schemeClr val="accent3"/>
            </a:lnRef>
            <a:fillRef idx="1">
              <a:schemeClr val="lt1"/>
            </a:fillRef>
            <a:effectRef idx="0">
              <a:schemeClr val="accent3"/>
            </a:effectRef>
            <a:fontRef idx="minor">
              <a:schemeClr val="dk1"/>
            </a:fontRef>
          </p:style>
          <p:txBody>
            <a:bodyPr wrap="square" rtlCol="0">
              <a:spAutoFit/>
            </a:bodyPr>
            <a:lstStyle/>
            <a:p>
              <a:pPr>
                <a:lnSpc>
                  <a:spcPct val="150000"/>
                </a:lnSpc>
              </a:pPr>
              <a:r>
                <a:rPr lang="fr-FR" sz="1200" dirty="0">
                  <a:latin typeface="Century Gothic" panose="020B0502020202020204" pitchFamily="34" charset="0"/>
                  <a:cs typeface="Calibri"/>
                </a:rPr>
                <a:t>① Enduit </a:t>
              </a:r>
              <a:r>
                <a:rPr lang="fr-FR" sz="1200" dirty="0">
                  <a:solidFill>
                    <a:schemeClr val="tx1"/>
                  </a:solidFill>
                  <a:latin typeface="Century Gothic" panose="020B0502020202020204" pitchFamily="34" charset="0"/>
                  <a:cs typeface="Calibri"/>
                </a:rPr>
                <a:t>gratté teinte Sable d’</a:t>
              </a:r>
              <a:r>
                <a:rPr lang="fr-FR" sz="1200" dirty="0" err="1">
                  <a:solidFill>
                    <a:schemeClr val="tx1"/>
                  </a:solidFill>
                  <a:latin typeface="Century Gothic" panose="020B0502020202020204" pitchFamily="34" charset="0"/>
                  <a:cs typeface="Calibri"/>
                </a:rPr>
                <a:t>Athène</a:t>
              </a:r>
              <a:r>
                <a:rPr lang="fr-FR" sz="1200" dirty="0">
                  <a:solidFill>
                    <a:schemeClr val="tx1"/>
                  </a:solidFill>
                  <a:latin typeface="Century Gothic" panose="020B0502020202020204" pitchFamily="34" charset="0"/>
                  <a:cs typeface="Calibri"/>
                </a:rPr>
                <a:t> (</a:t>
              </a:r>
              <a:r>
                <a:rPr lang="fr-FR" sz="1200" dirty="0">
                  <a:latin typeface="Century Gothic" panose="020B0502020202020204" pitchFamily="34" charset="0"/>
                </a:rPr>
                <a:t>J.39 nuancier </a:t>
              </a:r>
              <a:r>
                <a:rPr lang="fr-FR" sz="1200" dirty="0" err="1">
                  <a:latin typeface="Century Gothic" panose="020B0502020202020204" pitchFamily="34" charset="0"/>
                </a:rPr>
                <a:t>Parexlanko</a:t>
              </a:r>
              <a:r>
                <a:rPr lang="fr-FR" sz="1200" dirty="0">
                  <a:latin typeface="Century Gothic" panose="020B0502020202020204" pitchFamily="34" charset="0"/>
                </a:rPr>
                <a:t>)</a:t>
              </a:r>
              <a:endParaRPr lang="fr-FR" sz="1200" dirty="0">
                <a:solidFill>
                  <a:schemeClr val="tx1"/>
                </a:solidFill>
                <a:latin typeface="Century Gothic" panose="020B0502020202020204" pitchFamily="34" charset="0"/>
                <a:cs typeface="Calibri"/>
              </a:endParaRPr>
            </a:p>
            <a:p>
              <a:pPr>
                <a:lnSpc>
                  <a:spcPct val="150000"/>
                </a:lnSpc>
              </a:pPr>
              <a:r>
                <a:rPr lang="fr-FR" sz="1200" dirty="0">
                  <a:latin typeface="Century Gothic" panose="020B0502020202020204" pitchFamily="34" charset="0"/>
                  <a:cs typeface="Calibri"/>
                </a:rPr>
                <a:t>② Menuiseries aluminium + volets roulants gris anthracite</a:t>
              </a:r>
            </a:p>
            <a:p>
              <a:pPr>
                <a:lnSpc>
                  <a:spcPct val="150000"/>
                </a:lnSpc>
              </a:pPr>
              <a:r>
                <a:rPr lang="fr-FR" sz="1200" dirty="0">
                  <a:latin typeface="Century Gothic" panose="020B0502020202020204" pitchFamily="34" charset="0"/>
                  <a:cs typeface="Calibri"/>
                </a:rPr>
                <a:t>③ Menuiseries PVC + volets roulants gris anthracite  </a:t>
              </a:r>
            </a:p>
            <a:p>
              <a:pPr>
                <a:lnSpc>
                  <a:spcPct val="150000"/>
                </a:lnSpc>
              </a:pPr>
              <a:r>
                <a:rPr lang="fr-FR" sz="1200" dirty="0">
                  <a:latin typeface="Century Gothic" panose="020B0502020202020204" pitchFamily="34" charset="0"/>
                  <a:cs typeface="Calibri"/>
                </a:rPr>
                <a:t>④ Tuiles canal en terre cuite </a:t>
              </a:r>
              <a:r>
                <a:rPr lang="fr-FR" sz="1200" dirty="0">
                  <a:solidFill>
                    <a:schemeClr val="tx1"/>
                  </a:solidFill>
                  <a:latin typeface="Century Gothic" panose="020B0502020202020204" pitchFamily="34" charset="0"/>
                  <a:cs typeface="Calibri"/>
                </a:rPr>
                <a:t>naturelle coloris rouge nuancé</a:t>
              </a:r>
            </a:p>
          </p:txBody>
        </p:sp>
        <p:sp>
          <p:nvSpPr>
            <p:cNvPr id="4" name="Rectangle 3"/>
            <p:cNvSpPr/>
            <p:nvPr/>
          </p:nvSpPr>
          <p:spPr>
            <a:xfrm>
              <a:off x="6362328" y="7089754"/>
              <a:ext cx="3096344" cy="317933"/>
            </a:xfrm>
            <a:prstGeom prst="rect">
              <a:avLst/>
            </a:prstGeom>
          </p:spPr>
          <p:txBody>
            <a:bodyPr wrap="square">
              <a:spAutoFit/>
            </a:bodyPr>
            <a:lstStyle/>
            <a:p>
              <a:pPr>
                <a:lnSpc>
                  <a:spcPct val="150000"/>
                </a:lnSpc>
              </a:pPr>
              <a:r>
                <a:rPr lang="fr-FR" sz="1200" dirty="0">
                  <a:latin typeface="Century Gothic" panose="020B0502020202020204" pitchFamily="34" charset="0"/>
                  <a:cs typeface="Calibri"/>
                </a:rPr>
                <a:t>⑤ Débord de toiture en PVC gris anthracite</a:t>
              </a:r>
            </a:p>
          </p:txBody>
        </p:sp>
      </p:grpSp>
      <p:graphicFrame>
        <p:nvGraphicFramePr>
          <p:cNvPr id="8" name="Tableau 7"/>
          <p:cNvGraphicFramePr>
            <a:graphicFrameLocks noGrp="1"/>
          </p:cNvGraphicFramePr>
          <p:nvPr>
            <p:extLst>
              <p:ext uri="{D42A27DB-BD31-4B8C-83A1-F6EECF244321}">
                <p14:modId xmlns:p14="http://schemas.microsoft.com/office/powerpoint/2010/main" val="917331695"/>
              </p:ext>
            </p:extLst>
          </p:nvPr>
        </p:nvGraphicFramePr>
        <p:xfrm>
          <a:off x="245872" y="9352505"/>
          <a:ext cx="11569785" cy="1122291"/>
        </p:xfrm>
        <a:graphic>
          <a:graphicData uri="http://schemas.openxmlformats.org/drawingml/2006/table">
            <a:tbl>
              <a:tblPr firstRow="1" bandRow="1">
                <a:tableStyleId>{5C22544A-7EE6-4342-B048-85BDC9FD1C3A}</a:tableStyleId>
              </a:tblPr>
              <a:tblGrid>
                <a:gridCol w="935791"/>
                <a:gridCol w="595504"/>
                <a:gridCol w="6650195"/>
                <a:gridCol w="2112217"/>
                <a:gridCol w="1276078"/>
              </a:tblGrid>
              <a:tr h="551635">
                <a:tc gridSpan="3">
                  <a:txBody>
                    <a:bodyPr/>
                    <a:lstStyle/>
                    <a:p>
                      <a:pPr algn="ctr"/>
                      <a:r>
                        <a:rPr lang="fr-FR" sz="1300" b="1" dirty="0" smtClean="0">
                          <a:solidFill>
                            <a:schemeClr val="tx1"/>
                          </a:solidFill>
                          <a:latin typeface="Century Gothic" panose="020B0502020202020204" pitchFamily="34" charset="0"/>
                        </a:rPr>
                        <a:t>Construction d’une maison individuelle</a:t>
                      </a:r>
                    </a:p>
                    <a:p>
                      <a:pPr algn="ctr"/>
                      <a:r>
                        <a:rPr lang="fr-FR" sz="1200" b="0" dirty="0" smtClean="0">
                          <a:solidFill>
                            <a:schemeClr val="tx1"/>
                          </a:solidFill>
                          <a:latin typeface="Century Gothic" panose="020B0502020202020204" pitchFamily="34" charset="0"/>
                        </a:rPr>
                        <a:t>Lotissement « Ô Clos Laurie » </a:t>
                      </a:r>
                      <a:r>
                        <a:rPr lang="fr-FR" sz="1200" b="0" dirty="0" smtClean="0">
                          <a:solidFill>
                            <a:schemeClr val="tx1"/>
                          </a:solidFill>
                          <a:latin typeface="Century Gothic" panose="020B0502020202020204" pitchFamily="34" charset="0"/>
                          <a:cs typeface="Calibri"/>
                        </a:rPr>
                        <a:t>• </a:t>
                      </a:r>
                      <a:r>
                        <a:rPr lang="fr-FR" sz="1200" b="0" dirty="0" smtClean="0">
                          <a:solidFill>
                            <a:schemeClr val="tx1"/>
                          </a:solidFill>
                          <a:latin typeface="Century Gothic" panose="020B0502020202020204" pitchFamily="34" charset="0"/>
                        </a:rPr>
                        <a:t>Lot N°01 </a:t>
                      </a:r>
                      <a:r>
                        <a:rPr lang="fr-FR" sz="1200" b="0" dirty="0" smtClean="0">
                          <a:solidFill>
                            <a:schemeClr val="tx1"/>
                          </a:solidFill>
                          <a:latin typeface="Century Gothic" panose="020B0502020202020204" pitchFamily="34" charset="0"/>
                          <a:cs typeface="Calibri"/>
                        </a:rPr>
                        <a:t>• Rue</a:t>
                      </a:r>
                      <a:r>
                        <a:rPr lang="fr-FR" sz="1200" b="0" baseline="0" dirty="0" smtClean="0">
                          <a:solidFill>
                            <a:schemeClr val="tx1"/>
                          </a:solidFill>
                          <a:latin typeface="Century Gothic" panose="020B0502020202020204" pitchFamily="34" charset="0"/>
                          <a:cs typeface="Calibri"/>
                        </a:rPr>
                        <a:t> de Pellera - </a:t>
                      </a:r>
                      <a:r>
                        <a:rPr lang="fr-FR" sz="1200" b="0" dirty="0" smtClean="0">
                          <a:solidFill>
                            <a:schemeClr val="tx1"/>
                          </a:solidFill>
                          <a:latin typeface="Century Gothic" panose="020B0502020202020204" pitchFamily="34" charset="0"/>
                        </a:rPr>
                        <a:t>Lieudit Terre de la Cour - 01700 MIRIBEL</a:t>
                      </a:r>
                      <a:endParaRPr lang="fr-FR" sz="1200" dirty="0"/>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c hMerge="1">
                  <a:txBody>
                    <a:bodyPr/>
                    <a:lstStyle/>
                    <a:p>
                      <a:endParaRPr lang="fr-FR"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b="0" dirty="0" smtClean="0">
                          <a:solidFill>
                            <a:schemeClr val="tx1"/>
                          </a:solidFill>
                          <a:latin typeface="Century Gothic" panose="020B0502020202020204" pitchFamily="34" charset="0"/>
                        </a:rPr>
                        <a:t>Propriété de M. Et Mme. PARSONS</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fr-FR"/>
                    </a:p>
                  </a:txBody>
                  <a:tcPr/>
                </a:tc>
              </a:tr>
              <a:tr h="570656">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PCMI</a:t>
                      </a:r>
                      <a:endParaRPr lang="fr-FR" sz="2200" dirty="0" smtClean="0">
                        <a:latin typeface="+mj-lt"/>
                      </a:endParaRP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200" b="1" kern="1200" dirty="0" smtClean="0">
                          <a:solidFill>
                            <a:schemeClr val="bg1"/>
                          </a:solidFill>
                          <a:latin typeface="+mj-lt"/>
                          <a:ea typeface="+mn-ea"/>
                          <a:cs typeface="+mn-cs"/>
                        </a:rPr>
                        <a:t>05</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2000" b="1" dirty="0" smtClean="0">
                          <a:latin typeface="Century Gothic" panose="020B0502020202020204" pitchFamily="34" charset="0"/>
                        </a:rPr>
                        <a:t>FACADE SUD</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err="1" smtClean="0">
                          <a:latin typeface="Century Gothic" panose="020B0502020202020204" pitchFamily="34" charset="0"/>
                        </a:rPr>
                        <a:t>Ech</a:t>
                      </a:r>
                      <a:r>
                        <a:rPr lang="fr-FR" sz="1200" dirty="0" smtClean="0">
                          <a:latin typeface="Century Gothic" panose="020B0502020202020204" pitchFamily="34" charset="0"/>
                        </a:rPr>
                        <a:t>. 1/100</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indent="0" algn="ctr" defTabSz="1280160" rtl="0" eaLnBrk="1" fontAlgn="auto" latinLnBrk="0" hangingPunct="1">
                        <a:lnSpc>
                          <a:spcPct val="100000"/>
                        </a:lnSpc>
                        <a:spcBef>
                          <a:spcPts val="0"/>
                        </a:spcBef>
                        <a:spcAft>
                          <a:spcPts val="0"/>
                        </a:spcAft>
                        <a:buClrTx/>
                        <a:buSzTx/>
                        <a:buFontTx/>
                        <a:buNone/>
                        <a:tabLst/>
                        <a:defRPr/>
                      </a:pPr>
                      <a:r>
                        <a:rPr lang="fr-FR" sz="1200" dirty="0" smtClean="0">
                          <a:latin typeface="Century Gothic" panose="020B0502020202020204" pitchFamily="34" charset="0"/>
                        </a:rPr>
                        <a:t>19/02/2017</a:t>
                      </a:r>
                    </a:p>
                  </a:txBody>
                  <a:tcPr marL="108029" marR="108029" marT="50898" marB="508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pSp>
        <p:nvGrpSpPr>
          <p:cNvPr id="6" name="Grouper 5"/>
          <p:cNvGrpSpPr/>
          <p:nvPr/>
        </p:nvGrpSpPr>
        <p:grpSpPr>
          <a:xfrm>
            <a:off x="-74812" y="-560337"/>
            <a:ext cx="15125700" cy="10693401"/>
            <a:chOff x="-1370498" y="-498943"/>
            <a:chExt cx="15125700" cy="10693401"/>
          </a:xfrm>
        </p:grpSpPr>
        <p:pic>
          <p:nvPicPr>
            <p:cNvPr id="5" name="Image 4" descr="FaçadeSud_2017-02-2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845651" y="-2715092"/>
              <a:ext cx="10693401" cy="15125700"/>
            </a:xfrm>
            <a:prstGeom prst="rect">
              <a:avLst/>
            </a:prstGeom>
          </p:spPr>
        </p:pic>
        <p:sp>
          <p:nvSpPr>
            <p:cNvPr id="12" name="Rectangle 11"/>
            <p:cNvSpPr/>
            <p:nvPr/>
          </p:nvSpPr>
          <p:spPr>
            <a:xfrm>
              <a:off x="6935989" y="4266707"/>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①</a:t>
              </a:r>
              <a:endParaRPr lang="fr-FR" sz="2100" dirty="0"/>
            </a:p>
          </p:txBody>
        </p:sp>
        <p:sp>
          <p:nvSpPr>
            <p:cNvPr id="13" name="Rectangle 12"/>
            <p:cNvSpPr/>
            <p:nvPr/>
          </p:nvSpPr>
          <p:spPr>
            <a:xfrm>
              <a:off x="5617841" y="5130802"/>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②</a:t>
              </a:r>
              <a:endParaRPr lang="fr-FR" sz="2100" dirty="0"/>
            </a:p>
          </p:txBody>
        </p:sp>
        <p:sp>
          <p:nvSpPr>
            <p:cNvPr id="9" name="Rectangle 8"/>
            <p:cNvSpPr/>
            <p:nvPr/>
          </p:nvSpPr>
          <p:spPr>
            <a:xfrm>
              <a:off x="4321696" y="3760141"/>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③ </a:t>
              </a:r>
              <a:endParaRPr lang="fr-FR" sz="2100" dirty="0"/>
            </a:p>
          </p:txBody>
        </p:sp>
        <p:sp>
          <p:nvSpPr>
            <p:cNvPr id="16" name="Rectangle 15"/>
            <p:cNvSpPr/>
            <p:nvPr/>
          </p:nvSpPr>
          <p:spPr>
            <a:xfrm>
              <a:off x="7706072" y="3616126"/>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③ </a:t>
              </a:r>
              <a:endParaRPr lang="fr-FR" sz="2100" dirty="0"/>
            </a:p>
          </p:txBody>
        </p:sp>
        <p:sp>
          <p:nvSpPr>
            <p:cNvPr id="11" name="Rectangle 10"/>
            <p:cNvSpPr/>
            <p:nvPr/>
          </p:nvSpPr>
          <p:spPr>
            <a:xfrm>
              <a:off x="6556807" y="2608409"/>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④</a:t>
              </a:r>
              <a:endParaRPr lang="fr-FR" sz="2100" dirty="0"/>
            </a:p>
          </p:txBody>
        </p:sp>
        <p:sp>
          <p:nvSpPr>
            <p:cNvPr id="17" name="Rectangle 16"/>
            <p:cNvSpPr/>
            <p:nvPr/>
          </p:nvSpPr>
          <p:spPr>
            <a:xfrm>
              <a:off x="3903961" y="3256087"/>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⑤</a:t>
              </a:r>
              <a:endParaRPr lang="fr-FR" sz="2100" dirty="0"/>
            </a:p>
          </p:txBody>
        </p:sp>
        <p:sp>
          <p:nvSpPr>
            <p:cNvPr id="21" name="Rectangle 20"/>
            <p:cNvSpPr/>
            <p:nvPr/>
          </p:nvSpPr>
          <p:spPr>
            <a:xfrm>
              <a:off x="5617841" y="4194699"/>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②</a:t>
              </a:r>
              <a:endParaRPr lang="fr-FR" sz="2100" dirty="0"/>
            </a:p>
          </p:txBody>
        </p:sp>
        <p:sp>
          <p:nvSpPr>
            <p:cNvPr id="22" name="Rectangle 21"/>
            <p:cNvSpPr/>
            <p:nvPr/>
          </p:nvSpPr>
          <p:spPr>
            <a:xfrm>
              <a:off x="4105672" y="5130802"/>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③ </a:t>
              </a:r>
              <a:endParaRPr lang="fr-FR" sz="2100" dirty="0"/>
            </a:p>
          </p:txBody>
        </p:sp>
        <p:sp>
          <p:nvSpPr>
            <p:cNvPr id="23" name="Rectangle 22"/>
            <p:cNvSpPr/>
            <p:nvPr/>
          </p:nvSpPr>
          <p:spPr>
            <a:xfrm>
              <a:off x="8210128" y="5130802"/>
              <a:ext cx="482000" cy="429514"/>
            </a:xfrm>
            <a:prstGeom prst="rect">
              <a:avLst/>
            </a:prstGeom>
          </p:spPr>
          <p:txBody>
            <a:bodyPr wrap="none" lIns="105319" tIns="52660" rIns="105319" bIns="52660">
              <a:spAutoFit/>
            </a:bodyPr>
            <a:lstStyle/>
            <a:p>
              <a:r>
                <a:rPr lang="fr-FR" sz="2100" dirty="0">
                  <a:latin typeface="Century Gothic" panose="020B0502020202020204" pitchFamily="34" charset="0"/>
                  <a:cs typeface="Calibri"/>
                </a:rPr>
                <a:t>③ </a:t>
              </a:r>
              <a:endParaRPr lang="fr-FR" sz="2100" dirty="0"/>
            </a:p>
          </p:txBody>
        </p:sp>
      </p:grpSp>
    </p:spTree>
    <p:extLst>
      <p:ext uri="{BB962C8B-B14F-4D97-AF65-F5344CB8AC3E}">
        <p14:creationId xmlns:p14="http://schemas.microsoft.com/office/powerpoint/2010/main" val="1229874142"/>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6150</TotalTime>
  <Words>809</Words>
  <Application>Microsoft Macintosh PowerPoint</Application>
  <PresentationFormat>Personnalisé</PresentationFormat>
  <Paragraphs>249</Paragraphs>
  <Slides>16</Slides>
  <Notes>16</Notes>
  <HiddenSlides>0</HiddenSlides>
  <MMClips>0</MMClips>
  <ScaleCrop>false</ScaleCrop>
  <HeadingPairs>
    <vt:vector size="4" baseType="variant">
      <vt:variant>
        <vt:lpstr>Thème</vt:lpstr>
      </vt:variant>
      <vt:variant>
        <vt:i4>1</vt:i4>
      </vt:variant>
      <vt:variant>
        <vt:lpstr>Titres des diapositives</vt:lpstr>
      </vt:variant>
      <vt:variant>
        <vt:i4>16</vt:i4>
      </vt:variant>
    </vt:vector>
  </HeadingPairs>
  <TitlesOfParts>
    <vt:vector size="17" baseType="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PARSONS Audrey</dc:creator>
  <cp:lastModifiedBy>David Parsons</cp:lastModifiedBy>
  <cp:revision>122</cp:revision>
  <dcterms:created xsi:type="dcterms:W3CDTF">2017-01-22T15:07:06Z</dcterms:created>
  <dcterms:modified xsi:type="dcterms:W3CDTF">2017-02-23T18:10:34Z</dcterms:modified>
</cp:coreProperties>
</file>

<file path=docProps/thumbnail.jpeg>
</file>